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9" r:id="rId2"/>
    <p:sldId id="264" r:id="rId3"/>
    <p:sldId id="258" r:id="rId4"/>
    <p:sldId id="260" r:id="rId5"/>
    <p:sldId id="265" r:id="rId6"/>
    <p:sldId id="267" r:id="rId7"/>
    <p:sldId id="261" r:id="rId8"/>
    <p:sldId id="262" r:id="rId9"/>
    <p:sldId id="274" r:id="rId10"/>
    <p:sldId id="271" r:id="rId11"/>
    <p:sldId id="268" r:id="rId12"/>
    <p:sldId id="273" r:id="rId13"/>
    <p:sldId id="263" r:id="rId14"/>
    <p:sldId id="25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03B41"/>
    <a:srgbClr val="059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8E71EA-C1EA-4C7F-96DE-232DDF6AF5DF}" v="184" dt="2021-06-15T08:30:10.9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708"/>
  </p:normalViewPr>
  <p:slideViewPr>
    <p:cSldViewPr snapToGrid="0" snapToObjects="1" showGuides="1">
      <p:cViewPr varScale="1">
        <p:scale>
          <a:sx n="110" d="100"/>
          <a:sy n="110" d="100"/>
        </p:scale>
        <p:origin x="103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237D3A-5C95-43B3-9ABE-6EA5B1A3CEDB}" type="doc">
      <dgm:prSet loTypeId="urn:microsoft.com/office/officeart/2005/8/layout/cycle3" loCatId="cycle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A20A884-4564-47AD-A2F0-6389168AF392}">
      <dgm:prSet/>
      <dgm:spPr/>
      <dgm:t>
        <a:bodyPr/>
        <a:lstStyle/>
        <a:p>
          <a:r>
            <a:rPr lang="sl-SI"/>
            <a:t>GLOBALNI</a:t>
          </a:r>
          <a:endParaRPr lang="en-US"/>
        </a:p>
      </dgm:t>
    </dgm:pt>
    <dgm:pt modelId="{A8A1F17E-F529-49D2-9357-74CD2AAF3462}" type="parTrans" cxnId="{F5D47235-6527-43FD-A298-483BE11E50FB}">
      <dgm:prSet/>
      <dgm:spPr/>
      <dgm:t>
        <a:bodyPr/>
        <a:lstStyle/>
        <a:p>
          <a:endParaRPr lang="en-US"/>
        </a:p>
      </dgm:t>
    </dgm:pt>
    <dgm:pt modelId="{74431186-00A5-4C0F-BA47-2D7CF5CFDEE1}" type="sibTrans" cxnId="{F5D47235-6527-43FD-A298-483BE11E50FB}">
      <dgm:prSet/>
      <dgm:spPr/>
      <dgm:t>
        <a:bodyPr/>
        <a:lstStyle/>
        <a:p>
          <a:endParaRPr lang="en-US"/>
        </a:p>
      </dgm:t>
    </dgm:pt>
    <dgm:pt modelId="{BFBA8C10-7D29-43D7-B226-A1572BF565FB}">
      <dgm:prSet/>
      <dgm:spPr/>
      <dgm:t>
        <a:bodyPr/>
        <a:lstStyle/>
        <a:p>
          <a:r>
            <a:rPr lang="sl-SI" dirty="0"/>
            <a:t>EVROPSKI</a:t>
          </a:r>
          <a:endParaRPr lang="en-US" dirty="0"/>
        </a:p>
      </dgm:t>
    </dgm:pt>
    <dgm:pt modelId="{017487F9-4C2E-4D46-B918-1813490C213D}" type="parTrans" cxnId="{62CB6AD3-C6F1-4AA5-BC9C-B18D7300ED23}">
      <dgm:prSet/>
      <dgm:spPr/>
      <dgm:t>
        <a:bodyPr/>
        <a:lstStyle/>
        <a:p>
          <a:endParaRPr lang="en-US"/>
        </a:p>
      </dgm:t>
    </dgm:pt>
    <dgm:pt modelId="{6B9B4120-FF2A-4C10-9932-8A702D714A8D}" type="sibTrans" cxnId="{62CB6AD3-C6F1-4AA5-BC9C-B18D7300ED23}">
      <dgm:prSet/>
      <dgm:spPr/>
      <dgm:t>
        <a:bodyPr/>
        <a:lstStyle/>
        <a:p>
          <a:endParaRPr lang="en-US"/>
        </a:p>
      </dgm:t>
    </dgm:pt>
    <dgm:pt modelId="{7814CFA8-75A6-45DA-98BA-C1AB132CC15E}">
      <dgm:prSet/>
      <dgm:spPr/>
      <dgm:t>
        <a:bodyPr/>
        <a:lstStyle/>
        <a:p>
          <a:r>
            <a:rPr lang="sl-SI"/>
            <a:t>LOKALNI</a:t>
          </a:r>
          <a:endParaRPr lang="en-US"/>
        </a:p>
      </dgm:t>
    </dgm:pt>
    <dgm:pt modelId="{753D734E-F856-4E00-89F1-B25E1C390F19}" type="parTrans" cxnId="{0BC97AA7-CAE0-405F-955D-89F8F644387E}">
      <dgm:prSet/>
      <dgm:spPr/>
      <dgm:t>
        <a:bodyPr/>
        <a:lstStyle/>
        <a:p>
          <a:endParaRPr lang="en-US"/>
        </a:p>
      </dgm:t>
    </dgm:pt>
    <dgm:pt modelId="{51865BAA-C5BA-4B68-851E-BEE1C4806F3C}" type="sibTrans" cxnId="{0BC97AA7-CAE0-405F-955D-89F8F644387E}">
      <dgm:prSet/>
      <dgm:spPr/>
      <dgm:t>
        <a:bodyPr/>
        <a:lstStyle/>
        <a:p>
          <a:endParaRPr lang="en-US"/>
        </a:p>
      </dgm:t>
    </dgm:pt>
    <dgm:pt modelId="{87FB4D71-9E6F-4535-8801-26BE0753E6C5}">
      <dgm:prSet/>
      <dgm:spPr/>
      <dgm:t>
        <a:bodyPr/>
        <a:lstStyle/>
        <a:p>
          <a:r>
            <a:rPr lang="sl-SI"/>
            <a:t>EKONOMSKI</a:t>
          </a:r>
          <a:endParaRPr lang="en-US"/>
        </a:p>
      </dgm:t>
    </dgm:pt>
    <dgm:pt modelId="{5209B1D0-0308-4B2F-A01D-5745EA0D4860}" type="parTrans" cxnId="{8CF6F440-B3E8-455E-BCEF-11B979034C7D}">
      <dgm:prSet/>
      <dgm:spPr/>
      <dgm:t>
        <a:bodyPr/>
        <a:lstStyle/>
        <a:p>
          <a:endParaRPr lang="en-US"/>
        </a:p>
      </dgm:t>
    </dgm:pt>
    <dgm:pt modelId="{A244D166-73F6-404C-A102-4032A48741F4}" type="sibTrans" cxnId="{8CF6F440-B3E8-455E-BCEF-11B979034C7D}">
      <dgm:prSet/>
      <dgm:spPr/>
      <dgm:t>
        <a:bodyPr/>
        <a:lstStyle/>
        <a:p>
          <a:endParaRPr lang="en-US"/>
        </a:p>
      </dgm:t>
    </dgm:pt>
    <dgm:pt modelId="{407E6F71-62E6-4C64-BAEE-E049F1869E85}">
      <dgm:prSet/>
      <dgm:spPr/>
      <dgm:t>
        <a:bodyPr/>
        <a:lstStyle/>
        <a:p>
          <a:r>
            <a:rPr lang="sl-SI"/>
            <a:t>DIGITALNI</a:t>
          </a:r>
          <a:endParaRPr lang="en-US"/>
        </a:p>
      </dgm:t>
    </dgm:pt>
    <dgm:pt modelId="{A49A5945-C7A7-4A98-A689-5AD768AA6EF2}" type="parTrans" cxnId="{7087FC8F-3768-4ACC-82FC-5D4CE607E148}">
      <dgm:prSet/>
      <dgm:spPr/>
      <dgm:t>
        <a:bodyPr/>
        <a:lstStyle/>
        <a:p>
          <a:endParaRPr lang="en-US"/>
        </a:p>
      </dgm:t>
    </dgm:pt>
    <dgm:pt modelId="{DC304DEA-BBD8-4907-ABA1-7BD19FB423EF}" type="sibTrans" cxnId="{7087FC8F-3768-4ACC-82FC-5D4CE607E148}">
      <dgm:prSet/>
      <dgm:spPr/>
      <dgm:t>
        <a:bodyPr/>
        <a:lstStyle/>
        <a:p>
          <a:endParaRPr lang="en-US"/>
        </a:p>
      </dgm:t>
    </dgm:pt>
    <dgm:pt modelId="{4308435E-3080-45BC-A566-9770EF025247}">
      <dgm:prSet/>
      <dgm:spPr/>
      <dgm:t>
        <a:bodyPr/>
        <a:lstStyle/>
        <a:p>
          <a:r>
            <a:rPr lang="sl-SI"/>
            <a:t>OKOLJSKI</a:t>
          </a:r>
          <a:endParaRPr lang="en-US"/>
        </a:p>
      </dgm:t>
    </dgm:pt>
    <dgm:pt modelId="{5C339005-EBB0-40AA-AD12-F23E9A597FD6}" type="parTrans" cxnId="{4174670F-1408-4A87-A299-BC23E3FA104D}">
      <dgm:prSet/>
      <dgm:spPr/>
      <dgm:t>
        <a:bodyPr/>
        <a:lstStyle/>
        <a:p>
          <a:endParaRPr lang="en-US"/>
        </a:p>
      </dgm:t>
    </dgm:pt>
    <dgm:pt modelId="{97FA592A-F95B-40CB-9160-8ED37071EC23}" type="sibTrans" cxnId="{4174670F-1408-4A87-A299-BC23E3FA104D}">
      <dgm:prSet/>
      <dgm:spPr/>
      <dgm:t>
        <a:bodyPr/>
        <a:lstStyle/>
        <a:p>
          <a:endParaRPr lang="en-US"/>
        </a:p>
      </dgm:t>
    </dgm:pt>
    <dgm:pt modelId="{6C0F8564-D857-437C-B4CE-BA177BC71CD2}">
      <dgm:prSet/>
      <dgm:spPr/>
      <dgm:t>
        <a:bodyPr/>
        <a:lstStyle/>
        <a:p>
          <a:r>
            <a:rPr lang="sl-SI"/>
            <a:t>TRAJNOSTNI</a:t>
          </a:r>
          <a:endParaRPr lang="en-US"/>
        </a:p>
      </dgm:t>
    </dgm:pt>
    <dgm:pt modelId="{6558AF54-4100-48A8-8267-9593F0C63860}" type="parTrans" cxnId="{EF7F6506-B255-45EF-9395-B10A297DF5CA}">
      <dgm:prSet/>
      <dgm:spPr/>
      <dgm:t>
        <a:bodyPr/>
        <a:lstStyle/>
        <a:p>
          <a:endParaRPr lang="en-US"/>
        </a:p>
      </dgm:t>
    </dgm:pt>
    <dgm:pt modelId="{46F2FAE9-AE26-43A1-B547-F770D47AACD8}" type="sibTrans" cxnId="{EF7F6506-B255-45EF-9395-B10A297DF5CA}">
      <dgm:prSet/>
      <dgm:spPr/>
      <dgm:t>
        <a:bodyPr/>
        <a:lstStyle/>
        <a:p>
          <a:endParaRPr lang="en-US"/>
        </a:p>
      </dgm:t>
    </dgm:pt>
    <dgm:pt modelId="{87231FCC-2771-4ACD-8446-39E7A6D995FA}">
      <dgm:prSet/>
      <dgm:spPr/>
      <dgm:t>
        <a:bodyPr/>
        <a:lstStyle/>
        <a:p>
          <a:r>
            <a:rPr lang="sl-SI"/>
            <a:t>SOCIALNI</a:t>
          </a:r>
          <a:endParaRPr lang="en-US"/>
        </a:p>
      </dgm:t>
    </dgm:pt>
    <dgm:pt modelId="{6C396F4E-72A1-4C14-B99E-96A49CB3246C}" type="parTrans" cxnId="{2114594F-9130-4151-87A2-E75610212A82}">
      <dgm:prSet/>
      <dgm:spPr/>
      <dgm:t>
        <a:bodyPr/>
        <a:lstStyle/>
        <a:p>
          <a:endParaRPr lang="en-US"/>
        </a:p>
      </dgm:t>
    </dgm:pt>
    <dgm:pt modelId="{A4F0D270-E180-4606-B64C-F4882600ECA7}" type="sibTrans" cxnId="{2114594F-9130-4151-87A2-E75610212A82}">
      <dgm:prSet/>
      <dgm:spPr/>
      <dgm:t>
        <a:bodyPr/>
        <a:lstStyle/>
        <a:p>
          <a:endParaRPr lang="en-US"/>
        </a:p>
      </dgm:t>
    </dgm:pt>
    <dgm:pt modelId="{0FAEC17C-8010-46DD-8F33-F20D8D2A5CCD}">
      <dgm:prSet/>
      <dgm:spPr/>
      <dgm:t>
        <a:bodyPr/>
        <a:lstStyle/>
        <a:p>
          <a:r>
            <a:rPr lang="sl-SI"/>
            <a:t>POLITIČNI</a:t>
          </a:r>
          <a:endParaRPr lang="en-US"/>
        </a:p>
      </dgm:t>
    </dgm:pt>
    <dgm:pt modelId="{E91EA73C-0BD3-40A5-BCD5-0D4720BE5937}" type="parTrans" cxnId="{999A0961-69E6-47F1-ADDE-B2B2D333A933}">
      <dgm:prSet/>
      <dgm:spPr/>
      <dgm:t>
        <a:bodyPr/>
        <a:lstStyle/>
        <a:p>
          <a:endParaRPr lang="en-US"/>
        </a:p>
      </dgm:t>
    </dgm:pt>
    <dgm:pt modelId="{9391E383-FD31-418E-8453-1087D37CBDF4}" type="sibTrans" cxnId="{999A0961-69E6-47F1-ADDE-B2B2D333A933}">
      <dgm:prSet/>
      <dgm:spPr/>
      <dgm:t>
        <a:bodyPr/>
        <a:lstStyle/>
        <a:p>
          <a:endParaRPr lang="en-US"/>
        </a:p>
      </dgm:t>
    </dgm:pt>
    <dgm:pt modelId="{C387ECCB-E2F2-4E31-BE57-B7C5787E314A}">
      <dgm:prSet/>
      <dgm:spPr/>
      <dgm:t>
        <a:bodyPr/>
        <a:lstStyle/>
        <a:p>
          <a:r>
            <a:rPr lang="sl-SI" dirty="0"/>
            <a:t>KORPORATIVNI</a:t>
          </a:r>
          <a:endParaRPr lang="en-US" dirty="0"/>
        </a:p>
      </dgm:t>
    </dgm:pt>
    <dgm:pt modelId="{1F1C6365-A02D-488F-BCE8-8170B9280B63}" type="parTrans" cxnId="{E904F313-16DC-4F4A-8F81-A25E64A1F5F4}">
      <dgm:prSet/>
      <dgm:spPr/>
      <dgm:t>
        <a:bodyPr/>
        <a:lstStyle/>
        <a:p>
          <a:endParaRPr lang="en-US"/>
        </a:p>
      </dgm:t>
    </dgm:pt>
    <dgm:pt modelId="{3E08E843-39DE-41F6-8ED2-156D0E13ADEA}" type="sibTrans" cxnId="{E904F313-16DC-4F4A-8F81-A25E64A1F5F4}">
      <dgm:prSet/>
      <dgm:spPr/>
      <dgm:t>
        <a:bodyPr/>
        <a:lstStyle/>
        <a:p>
          <a:endParaRPr lang="en-US"/>
        </a:p>
      </dgm:t>
    </dgm:pt>
    <dgm:pt modelId="{D09E10E2-6B63-4AA2-8EB9-A55BD669C227}">
      <dgm:prSet/>
      <dgm:spPr/>
      <dgm:t>
        <a:bodyPr/>
        <a:lstStyle/>
        <a:p>
          <a:r>
            <a:rPr lang="sl-SI" dirty="0"/>
            <a:t>OSEBNI</a:t>
          </a:r>
          <a:endParaRPr lang="en-US" dirty="0"/>
        </a:p>
      </dgm:t>
    </dgm:pt>
    <dgm:pt modelId="{655F1EDC-6C17-4EA1-ACF1-26AE79AFBA3D}" type="parTrans" cxnId="{FBB06628-9025-43F7-A612-003BDDD7C984}">
      <dgm:prSet/>
      <dgm:spPr/>
      <dgm:t>
        <a:bodyPr/>
        <a:lstStyle/>
        <a:p>
          <a:endParaRPr lang="en-US"/>
        </a:p>
      </dgm:t>
    </dgm:pt>
    <dgm:pt modelId="{5EB513B2-AD48-47B3-A6BD-F95B499A9298}" type="sibTrans" cxnId="{FBB06628-9025-43F7-A612-003BDDD7C984}">
      <dgm:prSet/>
      <dgm:spPr/>
      <dgm:t>
        <a:bodyPr/>
        <a:lstStyle/>
        <a:p>
          <a:endParaRPr lang="en-US"/>
        </a:p>
      </dgm:t>
    </dgm:pt>
    <dgm:pt modelId="{64A15590-6DF9-4D7E-A2F1-7F86DC84C9C5}">
      <dgm:prSet/>
      <dgm:spPr/>
      <dgm:t>
        <a:bodyPr/>
        <a:lstStyle/>
        <a:p>
          <a:r>
            <a:rPr lang="sl-SI" dirty="0"/>
            <a:t>PREHRANSKI</a:t>
          </a:r>
          <a:endParaRPr lang="en-US" dirty="0"/>
        </a:p>
      </dgm:t>
    </dgm:pt>
    <dgm:pt modelId="{5D69483E-02A0-4890-8DF2-BB984F920EC8}" type="parTrans" cxnId="{16C77E78-9A9D-4B1F-B063-F11DD48EE904}">
      <dgm:prSet/>
      <dgm:spPr/>
      <dgm:t>
        <a:bodyPr/>
        <a:lstStyle/>
        <a:p>
          <a:endParaRPr lang="sl-SI"/>
        </a:p>
      </dgm:t>
    </dgm:pt>
    <dgm:pt modelId="{83B13DAA-9B53-419F-A654-DBD628FAB89A}" type="sibTrans" cxnId="{16C77E78-9A9D-4B1F-B063-F11DD48EE904}">
      <dgm:prSet/>
      <dgm:spPr/>
      <dgm:t>
        <a:bodyPr/>
        <a:lstStyle/>
        <a:p>
          <a:endParaRPr lang="sl-SI"/>
        </a:p>
      </dgm:t>
    </dgm:pt>
    <dgm:pt modelId="{68559FBC-E8E8-4804-A8A2-E32CEE8B4A88}" type="pres">
      <dgm:prSet presAssocID="{2A237D3A-5C95-43B3-9ABE-6EA5B1A3CEDB}" presName="Name0" presStyleCnt="0">
        <dgm:presLayoutVars>
          <dgm:dir/>
          <dgm:resizeHandles val="exact"/>
        </dgm:presLayoutVars>
      </dgm:prSet>
      <dgm:spPr/>
    </dgm:pt>
    <dgm:pt modelId="{FBB3CB83-1560-47B9-A3AE-1DD92239699F}" type="pres">
      <dgm:prSet presAssocID="{2A237D3A-5C95-43B3-9ABE-6EA5B1A3CEDB}" presName="cycle" presStyleCnt="0"/>
      <dgm:spPr/>
    </dgm:pt>
    <dgm:pt modelId="{FDAFC65A-29FD-44B1-9845-D61F903EBC55}" type="pres">
      <dgm:prSet presAssocID="{8A20A884-4564-47AD-A2F0-6389168AF392}" presName="nodeFirstNode" presStyleLbl="node1" presStyleIdx="0" presStyleCnt="12">
        <dgm:presLayoutVars>
          <dgm:bulletEnabled val="1"/>
        </dgm:presLayoutVars>
      </dgm:prSet>
      <dgm:spPr/>
    </dgm:pt>
    <dgm:pt modelId="{3B77FE91-E504-4C60-82A0-E87ED003A8D5}" type="pres">
      <dgm:prSet presAssocID="{74431186-00A5-4C0F-BA47-2D7CF5CFDEE1}" presName="sibTransFirstNode" presStyleLbl="bgShp" presStyleIdx="0" presStyleCnt="1"/>
      <dgm:spPr/>
    </dgm:pt>
    <dgm:pt modelId="{7A3C5F2D-4AEE-4455-BEC3-C00F4A22F060}" type="pres">
      <dgm:prSet presAssocID="{BFBA8C10-7D29-43D7-B226-A1572BF565FB}" presName="nodeFollowingNodes" presStyleLbl="node1" presStyleIdx="1" presStyleCnt="12">
        <dgm:presLayoutVars>
          <dgm:bulletEnabled val="1"/>
        </dgm:presLayoutVars>
      </dgm:prSet>
      <dgm:spPr/>
    </dgm:pt>
    <dgm:pt modelId="{64640927-3ABC-4443-ADE9-1657EA94AD13}" type="pres">
      <dgm:prSet presAssocID="{7814CFA8-75A6-45DA-98BA-C1AB132CC15E}" presName="nodeFollowingNodes" presStyleLbl="node1" presStyleIdx="2" presStyleCnt="12">
        <dgm:presLayoutVars>
          <dgm:bulletEnabled val="1"/>
        </dgm:presLayoutVars>
      </dgm:prSet>
      <dgm:spPr/>
    </dgm:pt>
    <dgm:pt modelId="{39738366-F842-47E8-958F-24D016B22CBD}" type="pres">
      <dgm:prSet presAssocID="{87FB4D71-9E6F-4535-8801-26BE0753E6C5}" presName="nodeFollowingNodes" presStyleLbl="node1" presStyleIdx="3" presStyleCnt="12">
        <dgm:presLayoutVars>
          <dgm:bulletEnabled val="1"/>
        </dgm:presLayoutVars>
      </dgm:prSet>
      <dgm:spPr/>
    </dgm:pt>
    <dgm:pt modelId="{3CDBBD4E-9B7C-4C5D-A852-A3B5E753B776}" type="pres">
      <dgm:prSet presAssocID="{407E6F71-62E6-4C64-BAEE-E049F1869E85}" presName="nodeFollowingNodes" presStyleLbl="node1" presStyleIdx="4" presStyleCnt="12">
        <dgm:presLayoutVars>
          <dgm:bulletEnabled val="1"/>
        </dgm:presLayoutVars>
      </dgm:prSet>
      <dgm:spPr/>
    </dgm:pt>
    <dgm:pt modelId="{BA057B07-4892-47F6-8811-99CCA4268059}" type="pres">
      <dgm:prSet presAssocID="{4308435E-3080-45BC-A566-9770EF025247}" presName="nodeFollowingNodes" presStyleLbl="node1" presStyleIdx="5" presStyleCnt="12">
        <dgm:presLayoutVars>
          <dgm:bulletEnabled val="1"/>
        </dgm:presLayoutVars>
      </dgm:prSet>
      <dgm:spPr/>
    </dgm:pt>
    <dgm:pt modelId="{B61AF05A-EB63-4460-8DE1-BEBC2981B636}" type="pres">
      <dgm:prSet presAssocID="{6C0F8564-D857-437C-B4CE-BA177BC71CD2}" presName="nodeFollowingNodes" presStyleLbl="node1" presStyleIdx="6" presStyleCnt="12">
        <dgm:presLayoutVars>
          <dgm:bulletEnabled val="1"/>
        </dgm:presLayoutVars>
      </dgm:prSet>
      <dgm:spPr/>
    </dgm:pt>
    <dgm:pt modelId="{5D261003-933C-442F-A71D-F00056CAB115}" type="pres">
      <dgm:prSet presAssocID="{87231FCC-2771-4ACD-8446-39E7A6D995FA}" presName="nodeFollowingNodes" presStyleLbl="node1" presStyleIdx="7" presStyleCnt="12">
        <dgm:presLayoutVars>
          <dgm:bulletEnabled val="1"/>
        </dgm:presLayoutVars>
      </dgm:prSet>
      <dgm:spPr/>
    </dgm:pt>
    <dgm:pt modelId="{1533444D-E5B4-4174-9E3B-249151C99245}" type="pres">
      <dgm:prSet presAssocID="{0FAEC17C-8010-46DD-8F33-F20D8D2A5CCD}" presName="nodeFollowingNodes" presStyleLbl="node1" presStyleIdx="8" presStyleCnt="12">
        <dgm:presLayoutVars>
          <dgm:bulletEnabled val="1"/>
        </dgm:presLayoutVars>
      </dgm:prSet>
      <dgm:spPr/>
    </dgm:pt>
    <dgm:pt modelId="{CABA78B9-C592-4217-BDD5-A02DF8F1E5CC}" type="pres">
      <dgm:prSet presAssocID="{C387ECCB-E2F2-4E31-BE57-B7C5787E314A}" presName="nodeFollowingNodes" presStyleLbl="node1" presStyleIdx="9" presStyleCnt="12">
        <dgm:presLayoutVars>
          <dgm:bulletEnabled val="1"/>
        </dgm:presLayoutVars>
      </dgm:prSet>
      <dgm:spPr/>
    </dgm:pt>
    <dgm:pt modelId="{5CBA10BB-F739-4CA3-A68D-20FEA3948AA4}" type="pres">
      <dgm:prSet presAssocID="{D09E10E2-6B63-4AA2-8EB9-A55BD669C227}" presName="nodeFollowingNodes" presStyleLbl="node1" presStyleIdx="10" presStyleCnt="12">
        <dgm:presLayoutVars>
          <dgm:bulletEnabled val="1"/>
        </dgm:presLayoutVars>
      </dgm:prSet>
      <dgm:spPr/>
    </dgm:pt>
    <dgm:pt modelId="{3A1183DB-2594-4E9C-B3C1-AEB900CD6D23}" type="pres">
      <dgm:prSet presAssocID="{64A15590-6DF9-4D7E-A2F1-7F86DC84C9C5}" presName="nodeFollowingNodes" presStyleLbl="node1" presStyleIdx="11" presStyleCnt="12">
        <dgm:presLayoutVars>
          <dgm:bulletEnabled val="1"/>
        </dgm:presLayoutVars>
      </dgm:prSet>
      <dgm:spPr/>
    </dgm:pt>
  </dgm:ptLst>
  <dgm:cxnLst>
    <dgm:cxn modelId="{EF7F6506-B255-45EF-9395-B10A297DF5CA}" srcId="{2A237D3A-5C95-43B3-9ABE-6EA5B1A3CEDB}" destId="{6C0F8564-D857-437C-B4CE-BA177BC71CD2}" srcOrd="6" destOrd="0" parTransId="{6558AF54-4100-48A8-8267-9593F0C63860}" sibTransId="{46F2FAE9-AE26-43A1-B547-F770D47AACD8}"/>
    <dgm:cxn modelId="{4174670F-1408-4A87-A299-BC23E3FA104D}" srcId="{2A237D3A-5C95-43B3-9ABE-6EA5B1A3CEDB}" destId="{4308435E-3080-45BC-A566-9770EF025247}" srcOrd="5" destOrd="0" parTransId="{5C339005-EBB0-40AA-AD12-F23E9A597FD6}" sibTransId="{97FA592A-F95B-40CB-9160-8ED37071EC23}"/>
    <dgm:cxn modelId="{E904F313-16DC-4F4A-8F81-A25E64A1F5F4}" srcId="{2A237D3A-5C95-43B3-9ABE-6EA5B1A3CEDB}" destId="{C387ECCB-E2F2-4E31-BE57-B7C5787E314A}" srcOrd="9" destOrd="0" parTransId="{1F1C6365-A02D-488F-BCE8-8170B9280B63}" sibTransId="{3E08E843-39DE-41F6-8ED2-156D0E13ADEA}"/>
    <dgm:cxn modelId="{551BB218-BD2B-4334-85D3-218BB037B980}" type="presOf" srcId="{87FB4D71-9E6F-4535-8801-26BE0753E6C5}" destId="{39738366-F842-47E8-958F-24D016B22CBD}" srcOrd="0" destOrd="0" presId="urn:microsoft.com/office/officeart/2005/8/layout/cycle3"/>
    <dgm:cxn modelId="{0DD26F1D-DD6E-496C-83A3-88D059F4A573}" type="presOf" srcId="{2A237D3A-5C95-43B3-9ABE-6EA5B1A3CEDB}" destId="{68559FBC-E8E8-4804-A8A2-E32CEE8B4A88}" srcOrd="0" destOrd="0" presId="urn:microsoft.com/office/officeart/2005/8/layout/cycle3"/>
    <dgm:cxn modelId="{FBB06628-9025-43F7-A612-003BDDD7C984}" srcId="{2A237D3A-5C95-43B3-9ABE-6EA5B1A3CEDB}" destId="{D09E10E2-6B63-4AA2-8EB9-A55BD669C227}" srcOrd="10" destOrd="0" parTransId="{655F1EDC-6C17-4EA1-ACF1-26AE79AFBA3D}" sibTransId="{5EB513B2-AD48-47B3-A6BD-F95B499A9298}"/>
    <dgm:cxn modelId="{83FFE92C-4953-4C70-8143-812839A8B54C}" type="presOf" srcId="{8A20A884-4564-47AD-A2F0-6389168AF392}" destId="{FDAFC65A-29FD-44B1-9845-D61F903EBC55}" srcOrd="0" destOrd="0" presId="urn:microsoft.com/office/officeart/2005/8/layout/cycle3"/>
    <dgm:cxn modelId="{F5D47235-6527-43FD-A298-483BE11E50FB}" srcId="{2A237D3A-5C95-43B3-9ABE-6EA5B1A3CEDB}" destId="{8A20A884-4564-47AD-A2F0-6389168AF392}" srcOrd="0" destOrd="0" parTransId="{A8A1F17E-F529-49D2-9357-74CD2AAF3462}" sibTransId="{74431186-00A5-4C0F-BA47-2D7CF5CFDEE1}"/>
    <dgm:cxn modelId="{FDEACD3A-DFD2-4FA8-BC2E-D0E586A370F9}" type="presOf" srcId="{C387ECCB-E2F2-4E31-BE57-B7C5787E314A}" destId="{CABA78B9-C592-4217-BDD5-A02DF8F1E5CC}" srcOrd="0" destOrd="0" presId="urn:microsoft.com/office/officeart/2005/8/layout/cycle3"/>
    <dgm:cxn modelId="{8CF6F440-B3E8-455E-BCEF-11B979034C7D}" srcId="{2A237D3A-5C95-43B3-9ABE-6EA5B1A3CEDB}" destId="{87FB4D71-9E6F-4535-8801-26BE0753E6C5}" srcOrd="3" destOrd="0" parTransId="{5209B1D0-0308-4B2F-A01D-5745EA0D4860}" sibTransId="{A244D166-73F6-404C-A102-4032A48741F4}"/>
    <dgm:cxn modelId="{999A0961-69E6-47F1-ADDE-B2B2D333A933}" srcId="{2A237D3A-5C95-43B3-9ABE-6EA5B1A3CEDB}" destId="{0FAEC17C-8010-46DD-8F33-F20D8D2A5CCD}" srcOrd="8" destOrd="0" parTransId="{E91EA73C-0BD3-40A5-BCD5-0D4720BE5937}" sibTransId="{9391E383-FD31-418E-8453-1087D37CBDF4}"/>
    <dgm:cxn modelId="{57A40448-45A5-4443-8AFC-2E207AE28709}" type="presOf" srcId="{0FAEC17C-8010-46DD-8F33-F20D8D2A5CCD}" destId="{1533444D-E5B4-4174-9E3B-249151C99245}" srcOrd="0" destOrd="0" presId="urn:microsoft.com/office/officeart/2005/8/layout/cycle3"/>
    <dgm:cxn modelId="{01BCFE69-1376-4E44-8500-8E9C6E5FA567}" type="presOf" srcId="{6C0F8564-D857-437C-B4CE-BA177BC71CD2}" destId="{B61AF05A-EB63-4460-8DE1-BEBC2981B636}" srcOrd="0" destOrd="0" presId="urn:microsoft.com/office/officeart/2005/8/layout/cycle3"/>
    <dgm:cxn modelId="{2114594F-9130-4151-87A2-E75610212A82}" srcId="{2A237D3A-5C95-43B3-9ABE-6EA5B1A3CEDB}" destId="{87231FCC-2771-4ACD-8446-39E7A6D995FA}" srcOrd="7" destOrd="0" parTransId="{6C396F4E-72A1-4C14-B99E-96A49CB3246C}" sibTransId="{A4F0D270-E180-4606-B64C-F4882600ECA7}"/>
    <dgm:cxn modelId="{D9EB4670-7B3D-4335-A292-6D5A9B7BE7B6}" type="presOf" srcId="{87231FCC-2771-4ACD-8446-39E7A6D995FA}" destId="{5D261003-933C-442F-A71D-F00056CAB115}" srcOrd="0" destOrd="0" presId="urn:microsoft.com/office/officeart/2005/8/layout/cycle3"/>
    <dgm:cxn modelId="{16C77E78-9A9D-4B1F-B063-F11DD48EE904}" srcId="{2A237D3A-5C95-43B3-9ABE-6EA5B1A3CEDB}" destId="{64A15590-6DF9-4D7E-A2F1-7F86DC84C9C5}" srcOrd="11" destOrd="0" parTransId="{5D69483E-02A0-4890-8DF2-BB984F920EC8}" sibTransId="{83B13DAA-9B53-419F-A654-DBD628FAB89A}"/>
    <dgm:cxn modelId="{CEC5907C-45F9-48E0-8A5E-34D42D38CCB5}" type="presOf" srcId="{407E6F71-62E6-4C64-BAEE-E049F1869E85}" destId="{3CDBBD4E-9B7C-4C5D-A852-A3B5E753B776}" srcOrd="0" destOrd="0" presId="urn:microsoft.com/office/officeart/2005/8/layout/cycle3"/>
    <dgm:cxn modelId="{7087FC8F-3768-4ACC-82FC-5D4CE607E148}" srcId="{2A237D3A-5C95-43B3-9ABE-6EA5B1A3CEDB}" destId="{407E6F71-62E6-4C64-BAEE-E049F1869E85}" srcOrd="4" destOrd="0" parTransId="{A49A5945-C7A7-4A98-A689-5AD768AA6EF2}" sibTransId="{DC304DEA-BBD8-4907-ABA1-7BD19FB423EF}"/>
    <dgm:cxn modelId="{0BC97AA7-CAE0-405F-955D-89F8F644387E}" srcId="{2A237D3A-5C95-43B3-9ABE-6EA5B1A3CEDB}" destId="{7814CFA8-75A6-45DA-98BA-C1AB132CC15E}" srcOrd="2" destOrd="0" parTransId="{753D734E-F856-4E00-89F1-B25E1C390F19}" sibTransId="{51865BAA-C5BA-4B68-851E-BEE1C4806F3C}"/>
    <dgm:cxn modelId="{F09191B1-C9CA-4A65-B3A9-10FED430F7CF}" type="presOf" srcId="{4308435E-3080-45BC-A566-9770EF025247}" destId="{BA057B07-4892-47F6-8811-99CCA4268059}" srcOrd="0" destOrd="0" presId="urn:microsoft.com/office/officeart/2005/8/layout/cycle3"/>
    <dgm:cxn modelId="{64BE58BB-8B4A-4456-B136-18B693C6A486}" type="presOf" srcId="{D09E10E2-6B63-4AA2-8EB9-A55BD669C227}" destId="{5CBA10BB-F739-4CA3-A68D-20FEA3948AA4}" srcOrd="0" destOrd="0" presId="urn:microsoft.com/office/officeart/2005/8/layout/cycle3"/>
    <dgm:cxn modelId="{3EE6ABBD-4E96-4688-903F-BFAF75B55E0F}" type="presOf" srcId="{7814CFA8-75A6-45DA-98BA-C1AB132CC15E}" destId="{64640927-3ABC-4443-ADE9-1657EA94AD13}" srcOrd="0" destOrd="0" presId="urn:microsoft.com/office/officeart/2005/8/layout/cycle3"/>
    <dgm:cxn modelId="{AA85E5BF-5C49-4A78-BEF0-4448F3F0F85D}" type="presOf" srcId="{BFBA8C10-7D29-43D7-B226-A1572BF565FB}" destId="{7A3C5F2D-4AEE-4455-BEC3-C00F4A22F060}" srcOrd="0" destOrd="0" presId="urn:microsoft.com/office/officeart/2005/8/layout/cycle3"/>
    <dgm:cxn modelId="{62CB6AD3-C6F1-4AA5-BC9C-B18D7300ED23}" srcId="{2A237D3A-5C95-43B3-9ABE-6EA5B1A3CEDB}" destId="{BFBA8C10-7D29-43D7-B226-A1572BF565FB}" srcOrd="1" destOrd="0" parTransId="{017487F9-4C2E-4D46-B918-1813490C213D}" sibTransId="{6B9B4120-FF2A-4C10-9932-8A702D714A8D}"/>
    <dgm:cxn modelId="{17A9E8F0-1924-491C-82B7-4C0B2B06EFF1}" type="presOf" srcId="{74431186-00A5-4C0F-BA47-2D7CF5CFDEE1}" destId="{3B77FE91-E504-4C60-82A0-E87ED003A8D5}" srcOrd="0" destOrd="0" presId="urn:microsoft.com/office/officeart/2005/8/layout/cycle3"/>
    <dgm:cxn modelId="{B3D02CF3-8C3A-4F03-B173-D5EC44A2AC34}" type="presOf" srcId="{64A15590-6DF9-4D7E-A2F1-7F86DC84C9C5}" destId="{3A1183DB-2594-4E9C-B3C1-AEB900CD6D23}" srcOrd="0" destOrd="0" presId="urn:microsoft.com/office/officeart/2005/8/layout/cycle3"/>
    <dgm:cxn modelId="{6412F532-82EB-4489-A926-402D5BEDB2E9}" type="presParOf" srcId="{68559FBC-E8E8-4804-A8A2-E32CEE8B4A88}" destId="{FBB3CB83-1560-47B9-A3AE-1DD92239699F}" srcOrd="0" destOrd="0" presId="urn:microsoft.com/office/officeart/2005/8/layout/cycle3"/>
    <dgm:cxn modelId="{C1D297C6-9BE6-4241-AE77-AD0226683761}" type="presParOf" srcId="{FBB3CB83-1560-47B9-A3AE-1DD92239699F}" destId="{FDAFC65A-29FD-44B1-9845-D61F903EBC55}" srcOrd="0" destOrd="0" presId="urn:microsoft.com/office/officeart/2005/8/layout/cycle3"/>
    <dgm:cxn modelId="{79E73757-9D9C-431E-B911-3FF24CBA823E}" type="presParOf" srcId="{FBB3CB83-1560-47B9-A3AE-1DD92239699F}" destId="{3B77FE91-E504-4C60-82A0-E87ED003A8D5}" srcOrd="1" destOrd="0" presId="urn:microsoft.com/office/officeart/2005/8/layout/cycle3"/>
    <dgm:cxn modelId="{264A6BA3-030D-46C2-8134-4D8CA56DD023}" type="presParOf" srcId="{FBB3CB83-1560-47B9-A3AE-1DD92239699F}" destId="{7A3C5F2D-4AEE-4455-BEC3-C00F4A22F060}" srcOrd="2" destOrd="0" presId="urn:microsoft.com/office/officeart/2005/8/layout/cycle3"/>
    <dgm:cxn modelId="{DC9FCE5F-ACD8-4B42-87B8-5B46AF78CB26}" type="presParOf" srcId="{FBB3CB83-1560-47B9-A3AE-1DD92239699F}" destId="{64640927-3ABC-4443-ADE9-1657EA94AD13}" srcOrd="3" destOrd="0" presId="urn:microsoft.com/office/officeart/2005/8/layout/cycle3"/>
    <dgm:cxn modelId="{6D7604E8-B041-440D-88A5-D009A724BE68}" type="presParOf" srcId="{FBB3CB83-1560-47B9-A3AE-1DD92239699F}" destId="{39738366-F842-47E8-958F-24D016B22CBD}" srcOrd="4" destOrd="0" presId="urn:microsoft.com/office/officeart/2005/8/layout/cycle3"/>
    <dgm:cxn modelId="{E1BE3A5B-17A1-4E5F-8752-C07A9AA25263}" type="presParOf" srcId="{FBB3CB83-1560-47B9-A3AE-1DD92239699F}" destId="{3CDBBD4E-9B7C-4C5D-A852-A3B5E753B776}" srcOrd="5" destOrd="0" presId="urn:microsoft.com/office/officeart/2005/8/layout/cycle3"/>
    <dgm:cxn modelId="{883F68AC-EA8B-4333-9E06-DCB9FEB3C945}" type="presParOf" srcId="{FBB3CB83-1560-47B9-A3AE-1DD92239699F}" destId="{BA057B07-4892-47F6-8811-99CCA4268059}" srcOrd="6" destOrd="0" presId="urn:microsoft.com/office/officeart/2005/8/layout/cycle3"/>
    <dgm:cxn modelId="{F7636E69-0256-4388-99FC-8A057DBBEC34}" type="presParOf" srcId="{FBB3CB83-1560-47B9-A3AE-1DD92239699F}" destId="{B61AF05A-EB63-4460-8DE1-BEBC2981B636}" srcOrd="7" destOrd="0" presId="urn:microsoft.com/office/officeart/2005/8/layout/cycle3"/>
    <dgm:cxn modelId="{9CC742B0-AA64-4937-9BED-C110B38AB7C4}" type="presParOf" srcId="{FBB3CB83-1560-47B9-A3AE-1DD92239699F}" destId="{5D261003-933C-442F-A71D-F00056CAB115}" srcOrd="8" destOrd="0" presId="urn:microsoft.com/office/officeart/2005/8/layout/cycle3"/>
    <dgm:cxn modelId="{44CDF19D-4216-458E-8402-27C13BFB153E}" type="presParOf" srcId="{FBB3CB83-1560-47B9-A3AE-1DD92239699F}" destId="{1533444D-E5B4-4174-9E3B-249151C99245}" srcOrd="9" destOrd="0" presId="urn:microsoft.com/office/officeart/2005/8/layout/cycle3"/>
    <dgm:cxn modelId="{E6CFF9ED-80BA-486D-8252-F611EF6315D6}" type="presParOf" srcId="{FBB3CB83-1560-47B9-A3AE-1DD92239699F}" destId="{CABA78B9-C592-4217-BDD5-A02DF8F1E5CC}" srcOrd="10" destOrd="0" presId="urn:microsoft.com/office/officeart/2005/8/layout/cycle3"/>
    <dgm:cxn modelId="{4B1FA777-18C0-4235-B42A-022A01398307}" type="presParOf" srcId="{FBB3CB83-1560-47B9-A3AE-1DD92239699F}" destId="{5CBA10BB-F739-4CA3-A68D-20FEA3948AA4}" srcOrd="11" destOrd="0" presId="urn:microsoft.com/office/officeart/2005/8/layout/cycle3"/>
    <dgm:cxn modelId="{35C80C89-DFF4-46C2-9EEB-F40F231C2C8F}" type="presParOf" srcId="{FBB3CB83-1560-47B9-A3AE-1DD92239699F}" destId="{3A1183DB-2594-4E9C-B3C1-AEB900CD6D23}" srcOrd="12" destOrd="0" presId="urn:microsoft.com/office/officeart/2005/8/layout/cycle3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800B6D-CBCE-41DC-AB2E-FF0BAED7E2D0}" type="doc">
      <dgm:prSet loTypeId="urn:microsoft.com/office/officeart/2005/8/layout/cycle8" loCatId="cycle" qsTypeId="urn:microsoft.com/office/officeart/2005/8/quickstyle/simple1" qsCatId="simple" csTypeId="urn:microsoft.com/office/officeart/2005/8/colors/colorful2" csCatId="colorful" phldr="1"/>
      <dgm:spPr/>
    </dgm:pt>
    <dgm:pt modelId="{2BA1999C-DCCD-4CF9-8DAC-8BA4F365CC12}">
      <dgm:prSet phldrT="[besedilo]"/>
      <dgm:spPr>
        <a:solidFill>
          <a:srgbClr val="FFC000"/>
        </a:solidFill>
      </dgm:spPr>
      <dgm:t>
        <a:bodyPr/>
        <a:lstStyle/>
        <a:p>
          <a:r>
            <a:rPr lang="sl-SI" dirty="0"/>
            <a:t>Prehranska varnost</a:t>
          </a:r>
        </a:p>
      </dgm:t>
    </dgm:pt>
    <dgm:pt modelId="{3414334F-8982-47A1-B824-43A6C5901F55}" type="parTrans" cxnId="{7B0EB589-CB2A-42E5-93DA-88C87D2C3EBD}">
      <dgm:prSet/>
      <dgm:spPr/>
      <dgm:t>
        <a:bodyPr/>
        <a:lstStyle/>
        <a:p>
          <a:endParaRPr lang="sl-SI"/>
        </a:p>
      </dgm:t>
    </dgm:pt>
    <dgm:pt modelId="{CF7D0CFB-82FD-4144-B4AF-211B086EB154}" type="sibTrans" cxnId="{7B0EB589-CB2A-42E5-93DA-88C87D2C3EBD}">
      <dgm:prSet/>
      <dgm:spPr/>
      <dgm:t>
        <a:bodyPr/>
        <a:lstStyle/>
        <a:p>
          <a:endParaRPr lang="sl-SI"/>
        </a:p>
      </dgm:t>
    </dgm:pt>
    <dgm:pt modelId="{07BABB7B-3247-4DC2-89F8-B5C792F14956}">
      <dgm:prSet phldrT="[besedilo]"/>
      <dgm:spPr>
        <a:solidFill>
          <a:srgbClr val="33CC33"/>
        </a:solidFill>
      </dgm:spPr>
      <dgm:t>
        <a:bodyPr/>
        <a:lstStyle/>
        <a:p>
          <a:r>
            <a:rPr lang="sl-SI" dirty="0"/>
            <a:t>Okolje in podnebje</a:t>
          </a:r>
        </a:p>
      </dgm:t>
    </dgm:pt>
    <dgm:pt modelId="{D59F74E4-A8B6-414F-8321-7CD0F306CB42}" type="parTrans" cxnId="{9E2E74F3-A2A0-455C-B1E2-F3B26525D211}">
      <dgm:prSet/>
      <dgm:spPr/>
      <dgm:t>
        <a:bodyPr/>
        <a:lstStyle/>
        <a:p>
          <a:endParaRPr lang="sl-SI"/>
        </a:p>
      </dgm:t>
    </dgm:pt>
    <dgm:pt modelId="{AD927998-603D-432A-B349-104F12AFF99E}" type="sibTrans" cxnId="{9E2E74F3-A2A0-455C-B1E2-F3B26525D211}">
      <dgm:prSet/>
      <dgm:spPr/>
      <dgm:t>
        <a:bodyPr/>
        <a:lstStyle/>
        <a:p>
          <a:endParaRPr lang="sl-SI"/>
        </a:p>
      </dgm:t>
    </dgm:pt>
    <dgm:pt modelId="{1C87129C-83C2-46DB-8253-B301804D28C1}">
      <dgm:prSet phldrT="[besedil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l-SI" dirty="0">
              <a:solidFill>
                <a:schemeClr val="accent3"/>
              </a:solidFill>
            </a:rPr>
            <a:t>Socio-ekonomski razvoj podeželja</a:t>
          </a:r>
        </a:p>
      </dgm:t>
    </dgm:pt>
    <dgm:pt modelId="{40B2B331-FF82-4855-9E2E-1E0DB81D7D79}" type="parTrans" cxnId="{FFEAA710-1BF7-4FA4-81FC-5B5F917A99B5}">
      <dgm:prSet/>
      <dgm:spPr/>
      <dgm:t>
        <a:bodyPr/>
        <a:lstStyle/>
        <a:p>
          <a:endParaRPr lang="sl-SI"/>
        </a:p>
      </dgm:t>
    </dgm:pt>
    <dgm:pt modelId="{26B0A1F6-6230-4451-B4AE-F9CD93164EA7}" type="sibTrans" cxnId="{FFEAA710-1BF7-4FA4-81FC-5B5F917A99B5}">
      <dgm:prSet/>
      <dgm:spPr/>
      <dgm:t>
        <a:bodyPr/>
        <a:lstStyle/>
        <a:p>
          <a:endParaRPr lang="sl-SI"/>
        </a:p>
      </dgm:t>
    </dgm:pt>
    <dgm:pt modelId="{F356E3B0-2DF0-47AB-B8C9-D8A6A731E3B6}" type="pres">
      <dgm:prSet presAssocID="{49800B6D-CBCE-41DC-AB2E-FF0BAED7E2D0}" presName="compositeShape" presStyleCnt="0">
        <dgm:presLayoutVars>
          <dgm:chMax val="7"/>
          <dgm:dir/>
          <dgm:resizeHandles val="exact"/>
        </dgm:presLayoutVars>
      </dgm:prSet>
      <dgm:spPr/>
    </dgm:pt>
    <dgm:pt modelId="{BFA678A1-F1CF-4AF9-A0F3-5A099E20A689}" type="pres">
      <dgm:prSet presAssocID="{49800B6D-CBCE-41DC-AB2E-FF0BAED7E2D0}" presName="wedge1" presStyleLbl="node1" presStyleIdx="0" presStyleCnt="3" custLinFactNeighborX="-2684" custLinFactNeighborY="-948"/>
      <dgm:spPr/>
    </dgm:pt>
    <dgm:pt modelId="{1535705F-BB9A-4AC7-AFC3-CCDD5A761F5B}" type="pres">
      <dgm:prSet presAssocID="{49800B6D-CBCE-41DC-AB2E-FF0BAED7E2D0}" presName="dummy1a" presStyleCnt="0"/>
      <dgm:spPr/>
    </dgm:pt>
    <dgm:pt modelId="{03C398ED-D1E3-4DAC-BC68-EF11DB535CFE}" type="pres">
      <dgm:prSet presAssocID="{49800B6D-CBCE-41DC-AB2E-FF0BAED7E2D0}" presName="dummy1b" presStyleCnt="0"/>
      <dgm:spPr/>
    </dgm:pt>
    <dgm:pt modelId="{D973FDB6-199D-4238-B596-AC72015D113D}" type="pres">
      <dgm:prSet presAssocID="{49800B6D-CBCE-41DC-AB2E-FF0BAED7E2D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8C0C467-57B1-4EC7-815B-6C599FB45BF1}" type="pres">
      <dgm:prSet presAssocID="{49800B6D-CBCE-41DC-AB2E-FF0BAED7E2D0}" presName="wedge2" presStyleLbl="node1" presStyleIdx="1" presStyleCnt="3"/>
      <dgm:spPr/>
    </dgm:pt>
    <dgm:pt modelId="{869165C1-8409-4E5D-9E84-73C031B0F3C8}" type="pres">
      <dgm:prSet presAssocID="{49800B6D-CBCE-41DC-AB2E-FF0BAED7E2D0}" presName="dummy2a" presStyleCnt="0"/>
      <dgm:spPr/>
    </dgm:pt>
    <dgm:pt modelId="{CBFDCCCE-96E1-4931-9A26-BB5CF6692F0A}" type="pres">
      <dgm:prSet presAssocID="{49800B6D-CBCE-41DC-AB2E-FF0BAED7E2D0}" presName="dummy2b" presStyleCnt="0"/>
      <dgm:spPr/>
    </dgm:pt>
    <dgm:pt modelId="{042C0C43-B7AF-4EDE-99EE-6C250813991D}" type="pres">
      <dgm:prSet presAssocID="{49800B6D-CBCE-41DC-AB2E-FF0BAED7E2D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E133F98-7E02-46F0-BB55-CEFF0B3C4803}" type="pres">
      <dgm:prSet presAssocID="{49800B6D-CBCE-41DC-AB2E-FF0BAED7E2D0}" presName="wedge3" presStyleLbl="node1" presStyleIdx="2" presStyleCnt="3" custScaleX="106779" custScaleY="102735" custLinFactNeighborX="-1130" custLinFactNeighborY="-2959"/>
      <dgm:spPr/>
    </dgm:pt>
    <dgm:pt modelId="{79DB1E52-5586-428C-A78D-2B9F44C33B1F}" type="pres">
      <dgm:prSet presAssocID="{49800B6D-CBCE-41DC-AB2E-FF0BAED7E2D0}" presName="dummy3a" presStyleCnt="0"/>
      <dgm:spPr/>
    </dgm:pt>
    <dgm:pt modelId="{2EEBAC62-F977-455A-9D7F-74CCADB34B26}" type="pres">
      <dgm:prSet presAssocID="{49800B6D-CBCE-41DC-AB2E-FF0BAED7E2D0}" presName="dummy3b" presStyleCnt="0"/>
      <dgm:spPr/>
    </dgm:pt>
    <dgm:pt modelId="{EFDC93BD-35EF-4722-BDCA-081742427AD3}" type="pres">
      <dgm:prSet presAssocID="{49800B6D-CBCE-41DC-AB2E-FF0BAED7E2D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3E8D4F20-2382-4C2C-8209-2F63AF499EF1}" type="pres">
      <dgm:prSet presAssocID="{26B0A1F6-6230-4451-B4AE-F9CD93164EA7}" presName="arrowWedge1" presStyleLbl="fgSibTrans2D1" presStyleIdx="0" presStyleCnt="3"/>
      <dgm:spPr>
        <a:solidFill>
          <a:srgbClr val="CCFF99"/>
        </a:solidFill>
      </dgm:spPr>
    </dgm:pt>
    <dgm:pt modelId="{E83F90B1-9467-4F37-AB1F-0801F69A7A39}" type="pres">
      <dgm:prSet presAssocID="{CF7D0CFB-82FD-4144-B4AF-211B086EB154}" presName="arrowWedge2" presStyleLbl="fgSibTrans2D1" presStyleIdx="1" presStyleCnt="3" custLinFactNeighborX="765" custLinFactNeighborY="-384"/>
      <dgm:spPr>
        <a:solidFill>
          <a:srgbClr val="CCFF99"/>
        </a:solidFill>
      </dgm:spPr>
    </dgm:pt>
    <dgm:pt modelId="{31810253-B02F-4090-BF7B-3A8B713ADDDE}" type="pres">
      <dgm:prSet presAssocID="{AD927998-603D-432A-B349-104F12AFF99E}" presName="arrowWedge3" presStyleLbl="fgSibTrans2D1" presStyleIdx="2" presStyleCnt="3"/>
      <dgm:spPr>
        <a:solidFill>
          <a:srgbClr val="CCFF99"/>
        </a:solidFill>
      </dgm:spPr>
    </dgm:pt>
  </dgm:ptLst>
  <dgm:cxnLst>
    <dgm:cxn modelId="{1E097504-6CC3-4A16-A0D0-387254A3C3A9}" type="presOf" srcId="{07BABB7B-3247-4DC2-89F8-B5C792F14956}" destId="{EFDC93BD-35EF-4722-BDCA-081742427AD3}" srcOrd="1" destOrd="0" presId="urn:microsoft.com/office/officeart/2005/8/layout/cycle8"/>
    <dgm:cxn modelId="{FFEAA710-1BF7-4FA4-81FC-5B5F917A99B5}" srcId="{49800B6D-CBCE-41DC-AB2E-FF0BAED7E2D0}" destId="{1C87129C-83C2-46DB-8253-B301804D28C1}" srcOrd="0" destOrd="0" parTransId="{40B2B331-FF82-4855-9E2E-1E0DB81D7D79}" sibTransId="{26B0A1F6-6230-4451-B4AE-F9CD93164EA7}"/>
    <dgm:cxn modelId="{A9E19F29-36EB-44D1-B841-FCA55A289E0B}" type="presOf" srcId="{2BA1999C-DCCD-4CF9-8DAC-8BA4F365CC12}" destId="{042C0C43-B7AF-4EDE-99EE-6C250813991D}" srcOrd="1" destOrd="0" presId="urn:microsoft.com/office/officeart/2005/8/layout/cycle8"/>
    <dgm:cxn modelId="{674B4B3F-2C24-4001-8489-C936B1371467}" type="presOf" srcId="{49800B6D-CBCE-41DC-AB2E-FF0BAED7E2D0}" destId="{F356E3B0-2DF0-47AB-B8C9-D8A6A731E3B6}" srcOrd="0" destOrd="0" presId="urn:microsoft.com/office/officeart/2005/8/layout/cycle8"/>
    <dgm:cxn modelId="{9C638B47-F039-45D6-8C83-DB7927430EAF}" type="presOf" srcId="{1C87129C-83C2-46DB-8253-B301804D28C1}" destId="{BFA678A1-F1CF-4AF9-A0F3-5A099E20A689}" srcOrd="0" destOrd="0" presId="urn:microsoft.com/office/officeart/2005/8/layout/cycle8"/>
    <dgm:cxn modelId="{C4F9C87C-1A3E-4188-A11A-9DABE0F9D2B9}" type="presOf" srcId="{2BA1999C-DCCD-4CF9-8DAC-8BA4F365CC12}" destId="{58C0C467-57B1-4EC7-815B-6C599FB45BF1}" srcOrd="0" destOrd="0" presId="urn:microsoft.com/office/officeart/2005/8/layout/cycle8"/>
    <dgm:cxn modelId="{7B0EB589-CB2A-42E5-93DA-88C87D2C3EBD}" srcId="{49800B6D-CBCE-41DC-AB2E-FF0BAED7E2D0}" destId="{2BA1999C-DCCD-4CF9-8DAC-8BA4F365CC12}" srcOrd="1" destOrd="0" parTransId="{3414334F-8982-47A1-B824-43A6C5901F55}" sibTransId="{CF7D0CFB-82FD-4144-B4AF-211B086EB154}"/>
    <dgm:cxn modelId="{7947A1B4-B543-4F0D-802A-E65C44065E47}" type="presOf" srcId="{1C87129C-83C2-46DB-8253-B301804D28C1}" destId="{D973FDB6-199D-4238-B596-AC72015D113D}" srcOrd="1" destOrd="0" presId="urn:microsoft.com/office/officeart/2005/8/layout/cycle8"/>
    <dgm:cxn modelId="{D2709DE9-12FD-4165-A7CA-80A1855E7DBB}" type="presOf" srcId="{07BABB7B-3247-4DC2-89F8-B5C792F14956}" destId="{AE133F98-7E02-46F0-BB55-CEFF0B3C4803}" srcOrd="0" destOrd="0" presId="urn:microsoft.com/office/officeart/2005/8/layout/cycle8"/>
    <dgm:cxn modelId="{9E2E74F3-A2A0-455C-B1E2-F3B26525D211}" srcId="{49800B6D-CBCE-41DC-AB2E-FF0BAED7E2D0}" destId="{07BABB7B-3247-4DC2-89F8-B5C792F14956}" srcOrd="2" destOrd="0" parTransId="{D59F74E4-A8B6-414F-8321-7CD0F306CB42}" sibTransId="{AD927998-603D-432A-B349-104F12AFF99E}"/>
    <dgm:cxn modelId="{D91CEC01-F6CB-4B1A-8646-66496EBF9EFF}" type="presParOf" srcId="{F356E3B0-2DF0-47AB-B8C9-D8A6A731E3B6}" destId="{BFA678A1-F1CF-4AF9-A0F3-5A099E20A689}" srcOrd="0" destOrd="0" presId="urn:microsoft.com/office/officeart/2005/8/layout/cycle8"/>
    <dgm:cxn modelId="{B8DC7CB4-993C-4562-B76F-55EFA312C1DE}" type="presParOf" srcId="{F356E3B0-2DF0-47AB-B8C9-D8A6A731E3B6}" destId="{1535705F-BB9A-4AC7-AFC3-CCDD5A761F5B}" srcOrd="1" destOrd="0" presId="urn:microsoft.com/office/officeart/2005/8/layout/cycle8"/>
    <dgm:cxn modelId="{FDD67095-4E6C-4CED-A7B1-CC8F467F7B99}" type="presParOf" srcId="{F356E3B0-2DF0-47AB-B8C9-D8A6A731E3B6}" destId="{03C398ED-D1E3-4DAC-BC68-EF11DB535CFE}" srcOrd="2" destOrd="0" presId="urn:microsoft.com/office/officeart/2005/8/layout/cycle8"/>
    <dgm:cxn modelId="{432CCDC3-C6D7-4323-B005-E1073BA11229}" type="presParOf" srcId="{F356E3B0-2DF0-47AB-B8C9-D8A6A731E3B6}" destId="{D973FDB6-199D-4238-B596-AC72015D113D}" srcOrd="3" destOrd="0" presId="urn:microsoft.com/office/officeart/2005/8/layout/cycle8"/>
    <dgm:cxn modelId="{AB6D6E53-1C2E-4544-89BF-22F12094EF72}" type="presParOf" srcId="{F356E3B0-2DF0-47AB-B8C9-D8A6A731E3B6}" destId="{58C0C467-57B1-4EC7-815B-6C599FB45BF1}" srcOrd="4" destOrd="0" presId="urn:microsoft.com/office/officeart/2005/8/layout/cycle8"/>
    <dgm:cxn modelId="{F80F1F27-2C9C-455A-80C3-38E2406E1AA9}" type="presParOf" srcId="{F356E3B0-2DF0-47AB-B8C9-D8A6A731E3B6}" destId="{869165C1-8409-4E5D-9E84-73C031B0F3C8}" srcOrd="5" destOrd="0" presId="urn:microsoft.com/office/officeart/2005/8/layout/cycle8"/>
    <dgm:cxn modelId="{E6127A1E-AC7B-40E1-A134-1F5CD59C65E1}" type="presParOf" srcId="{F356E3B0-2DF0-47AB-B8C9-D8A6A731E3B6}" destId="{CBFDCCCE-96E1-4931-9A26-BB5CF6692F0A}" srcOrd="6" destOrd="0" presId="urn:microsoft.com/office/officeart/2005/8/layout/cycle8"/>
    <dgm:cxn modelId="{C2311645-5923-4163-BB82-16CCEA59DDA8}" type="presParOf" srcId="{F356E3B0-2DF0-47AB-B8C9-D8A6A731E3B6}" destId="{042C0C43-B7AF-4EDE-99EE-6C250813991D}" srcOrd="7" destOrd="0" presId="urn:microsoft.com/office/officeart/2005/8/layout/cycle8"/>
    <dgm:cxn modelId="{F7998AF5-867B-4973-890C-EA76AC400614}" type="presParOf" srcId="{F356E3B0-2DF0-47AB-B8C9-D8A6A731E3B6}" destId="{AE133F98-7E02-46F0-BB55-CEFF0B3C4803}" srcOrd="8" destOrd="0" presId="urn:microsoft.com/office/officeart/2005/8/layout/cycle8"/>
    <dgm:cxn modelId="{AE3BA724-C1C4-413A-9A3C-8B42B5570BA5}" type="presParOf" srcId="{F356E3B0-2DF0-47AB-B8C9-D8A6A731E3B6}" destId="{79DB1E52-5586-428C-A78D-2B9F44C33B1F}" srcOrd="9" destOrd="0" presId="urn:microsoft.com/office/officeart/2005/8/layout/cycle8"/>
    <dgm:cxn modelId="{3F209784-E212-4141-85A6-0A9FDAB1D746}" type="presParOf" srcId="{F356E3B0-2DF0-47AB-B8C9-D8A6A731E3B6}" destId="{2EEBAC62-F977-455A-9D7F-74CCADB34B26}" srcOrd="10" destOrd="0" presId="urn:microsoft.com/office/officeart/2005/8/layout/cycle8"/>
    <dgm:cxn modelId="{8A9825EB-7840-4E6C-A206-C2288FBE766F}" type="presParOf" srcId="{F356E3B0-2DF0-47AB-B8C9-D8A6A731E3B6}" destId="{EFDC93BD-35EF-4722-BDCA-081742427AD3}" srcOrd="11" destOrd="0" presId="urn:microsoft.com/office/officeart/2005/8/layout/cycle8"/>
    <dgm:cxn modelId="{EB6173D2-FCBD-4F55-8020-414E8E661624}" type="presParOf" srcId="{F356E3B0-2DF0-47AB-B8C9-D8A6A731E3B6}" destId="{3E8D4F20-2382-4C2C-8209-2F63AF499EF1}" srcOrd="12" destOrd="0" presId="urn:microsoft.com/office/officeart/2005/8/layout/cycle8"/>
    <dgm:cxn modelId="{4AAE6269-719E-4A40-8C0E-9DE487D5F83B}" type="presParOf" srcId="{F356E3B0-2DF0-47AB-B8C9-D8A6A731E3B6}" destId="{E83F90B1-9467-4F37-AB1F-0801F69A7A39}" srcOrd="13" destOrd="0" presId="urn:microsoft.com/office/officeart/2005/8/layout/cycle8"/>
    <dgm:cxn modelId="{E399053A-F2BE-4B71-AE55-E191EF25D968}" type="presParOf" srcId="{F356E3B0-2DF0-47AB-B8C9-D8A6A731E3B6}" destId="{31810253-B02F-4090-BF7B-3A8B713ADDD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7FE91-E504-4C60-82A0-E87ED003A8D5}">
      <dsp:nvSpPr>
        <dsp:cNvPr id="0" name=""/>
        <dsp:cNvSpPr/>
      </dsp:nvSpPr>
      <dsp:spPr>
        <a:xfrm>
          <a:off x="1425216" y="-87038"/>
          <a:ext cx="5036267" cy="5036267"/>
        </a:xfrm>
        <a:prstGeom prst="circularArrow">
          <a:avLst>
            <a:gd name="adj1" fmla="val 5544"/>
            <a:gd name="adj2" fmla="val 330680"/>
            <a:gd name="adj3" fmla="val 15010141"/>
            <a:gd name="adj4" fmla="val 16671697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AFC65A-29FD-44B1-9845-D61F903EBC55}">
      <dsp:nvSpPr>
        <dsp:cNvPr id="0" name=""/>
        <dsp:cNvSpPr/>
      </dsp:nvSpPr>
      <dsp:spPr>
        <a:xfrm>
          <a:off x="3439841" y="3264"/>
          <a:ext cx="1007017" cy="5035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kern="1200"/>
            <a:t>GLOBALNI</a:t>
          </a:r>
          <a:endParaRPr lang="en-US" sz="1100" kern="1200"/>
        </a:p>
      </dsp:txBody>
      <dsp:txXfrm>
        <a:off x="3464420" y="27843"/>
        <a:ext cx="957859" cy="454350"/>
      </dsp:txXfrm>
    </dsp:sp>
    <dsp:sp modelId="{7A3C5F2D-4AEE-4455-BEC3-C00F4A22F060}">
      <dsp:nvSpPr>
        <dsp:cNvPr id="0" name=""/>
        <dsp:cNvSpPr/>
      </dsp:nvSpPr>
      <dsp:spPr>
        <a:xfrm>
          <a:off x="4513672" y="290997"/>
          <a:ext cx="1007017" cy="5035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kern="1200" dirty="0"/>
            <a:t>EVROPSKI</a:t>
          </a:r>
          <a:endParaRPr lang="en-US" sz="1100" kern="1200" dirty="0"/>
        </a:p>
      </dsp:txBody>
      <dsp:txXfrm>
        <a:off x="4538251" y="315576"/>
        <a:ext cx="957859" cy="454350"/>
      </dsp:txXfrm>
    </dsp:sp>
    <dsp:sp modelId="{64640927-3ABC-4443-ADE9-1657EA94AD13}">
      <dsp:nvSpPr>
        <dsp:cNvPr id="0" name=""/>
        <dsp:cNvSpPr/>
      </dsp:nvSpPr>
      <dsp:spPr>
        <a:xfrm>
          <a:off x="5299771" y="1077096"/>
          <a:ext cx="1007017" cy="5035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kern="1200"/>
            <a:t>LOKALNI</a:t>
          </a:r>
          <a:endParaRPr lang="en-US" sz="1100" kern="1200"/>
        </a:p>
      </dsp:txBody>
      <dsp:txXfrm>
        <a:off x="5324350" y="1101675"/>
        <a:ext cx="957859" cy="454350"/>
      </dsp:txXfrm>
    </dsp:sp>
    <dsp:sp modelId="{39738366-F842-47E8-958F-24D016B22CBD}">
      <dsp:nvSpPr>
        <dsp:cNvPr id="0" name=""/>
        <dsp:cNvSpPr/>
      </dsp:nvSpPr>
      <dsp:spPr>
        <a:xfrm>
          <a:off x="5587503" y="2150927"/>
          <a:ext cx="1007017" cy="5035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kern="1200"/>
            <a:t>EKONOMSKI</a:t>
          </a:r>
          <a:endParaRPr lang="en-US" sz="1100" kern="1200"/>
        </a:p>
      </dsp:txBody>
      <dsp:txXfrm>
        <a:off x="5612082" y="2175506"/>
        <a:ext cx="957859" cy="454350"/>
      </dsp:txXfrm>
    </dsp:sp>
    <dsp:sp modelId="{3CDBBD4E-9B7C-4C5D-A852-A3B5E753B776}">
      <dsp:nvSpPr>
        <dsp:cNvPr id="0" name=""/>
        <dsp:cNvSpPr/>
      </dsp:nvSpPr>
      <dsp:spPr>
        <a:xfrm>
          <a:off x="5299771" y="3224758"/>
          <a:ext cx="1007017" cy="5035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kern="1200"/>
            <a:t>DIGITALNI</a:t>
          </a:r>
          <a:endParaRPr lang="en-US" sz="1100" kern="1200"/>
        </a:p>
      </dsp:txBody>
      <dsp:txXfrm>
        <a:off x="5324350" y="3249337"/>
        <a:ext cx="957859" cy="454350"/>
      </dsp:txXfrm>
    </dsp:sp>
    <dsp:sp modelId="{BA057B07-4892-47F6-8811-99CCA4268059}">
      <dsp:nvSpPr>
        <dsp:cNvPr id="0" name=""/>
        <dsp:cNvSpPr/>
      </dsp:nvSpPr>
      <dsp:spPr>
        <a:xfrm>
          <a:off x="4513672" y="4010857"/>
          <a:ext cx="1007017" cy="5035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kern="1200"/>
            <a:t>OKOLJSKI</a:t>
          </a:r>
          <a:endParaRPr lang="en-US" sz="1100" kern="1200"/>
        </a:p>
      </dsp:txBody>
      <dsp:txXfrm>
        <a:off x="4538251" y="4035436"/>
        <a:ext cx="957859" cy="454350"/>
      </dsp:txXfrm>
    </dsp:sp>
    <dsp:sp modelId="{B61AF05A-EB63-4460-8DE1-BEBC2981B636}">
      <dsp:nvSpPr>
        <dsp:cNvPr id="0" name=""/>
        <dsp:cNvSpPr/>
      </dsp:nvSpPr>
      <dsp:spPr>
        <a:xfrm>
          <a:off x="3439841" y="4298589"/>
          <a:ext cx="1007017" cy="5035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kern="1200"/>
            <a:t>TRAJNOSTNI</a:t>
          </a:r>
          <a:endParaRPr lang="en-US" sz="1100" kern="1200"/>
        </a:p>
      </dsp:txBody>
      <dsp:txXfrm>
        <a:off x="3464420" y="4323168"/>
        <a:ext cx="957859" cy="454350"/>
      </dsp:txXfrm>
    </dsp:sp>
    <dsp:sp modelId="{5D261003-933C-442F-A71D-F00056CAB115}">
      <dsp:nvSpPr>
        <dsp:cNvPr id="0" name=""/>
        <dsp:cNvSpPr/>
      </dsp:nvSpPr>
      <dsp:spPr>
        <a:xfrm>
          <a:off x="2366010" y="4010857"/>
          <a:ext cx="1007017" cy="5035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kern="1200"/>
            <a:t>SOCIALNI</a:t>
          </a:r>
          <a:endParaRPr lang="en-US" sz="1100" kern="1200"/>
        </a:p>
      </dsp:txBody>
      <dsp:txXfrm>
        <a:off x="2390589" y="4035436"/>
        <a:ext cx="957859" cy="454350"/>
      </dsp:txXfrm>
    </dsp:sp>
    <dsp:sp modelId="{1533444D-E5B4-4174-9E3B-249151C99245}">
      <dsp:nvSpPr>
        <dsp:cNvPr id="0" name=""/>
        <dsp:cNvSpPr/>
      </dsp:nvSpPr>
      <dsp:spPr>
        <a:xfrm>
          <a:off x="1579911" y="3224758"/>
          <a:ext cx="1007017" cy="5035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kern="1200"/>
            <a:t>POLITIČNI</a:t>
          </a:r>
          <a:endParaRPr lang="en-US" sz="1100" kern="1200"/>
        </a:p>
      </dsp:txBody>
      <dsp:txXfrm>
        <a:off x="1604490" y="3249337"/>
        <a:ext cx="957859" cy="454350"/>
      </dsp:txXfrm>
    </dsp:sp>
    <dsp:sp modelId="{CABA78B9-C592-4217-BDD5-A02DF8F1E5CC}">
      <dsp:nvSpPr>
        <dsp:cNvPr id="0" name=""/>
        <dsp:cNvSpPr/>
      </dsp:nvSpPr>
      <dsp:spPr>
        <a:xfrm>
          <a:off x="1292179" y="2150927"/>
          <a:ext cx="1007017" cy="5035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kern="1200" dirty="0"/>
            <a:t>KORPORATIVNI</a:t>
          </a:r>
          <a:endParaRPr lang="en-US" sz="1100" kern="1200" dirty="0"/>
        </a:p>
      </dsp:txBody>
      <dsp:txXfrm>
        <a:off x="1316758" y="2175506"/>
        <a:ext cx="957859" cy="454350"/>
      </dsp:txXfrm>
    </dsp:sp>
    <dsp:sp modelId="{5CBA10BB-F739-4CA3-A68D-20FEA3948AA4}">
      <dsp:nvSpPr>
        <dsp:cNvPr id="0" name=""/>
        <dsp:cNvSpPr/>
      </dsp:nvSpPr>
      <dsp:spPr>
        <a:xfrm>
          <a:off x="1579911" y="1077096"/>
          <a:ext cx="1007017" cy="5035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kern="1200" dirty="0"/>
            <a:t>OSEBNI</a:t>
          </a:r>
          <a:endParaRPr lang="en-US" sz="1100" kern="1200" dirty="0"/>
        </a:p>
      </dsp:txBody>
      <dsp:txXfrm>
        <a:off x="1604490" y="1101675"/>
        <a:ext cx="957859" cy="454350"/>
      </dsp:txXfrm>
    </dsp:sp>
    <dsp:sp modelId="{3A1183DB-2594-4E9C-B3C1-AEB900CD6D23}">
      <dsp:nvSpPr>
        <dsp:cNvPr id="0" name=""/>
        <dsp:cNvSpPr/>
      </dsp:nvSpPr>
      <dsp:spPr>
        <a:xfrm>
          <a:off x="2366010" y="290997"/>
          <a:ext cx="1007017" cy="5035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kern="1200" dirty="0"/>
            <a:t>PREHRANSKI</a:t>
          </a:r>
          <a:endParaRPr lang="en-US" sz="1100" kern="1200" dirty="0"/>
        </a:p>
      </dsp:txBody>
      <dsp:txXfrm>
        <a:off x="2390589" y="315576"/>
        <a:ext cx="957859" cy="4543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678A1-F1CF-4AF9-A0F3-5A099E20A689}">
      <dsp:nvSpPr>
        <dsp:cNvPr id="0" name=""/>
        <dsp:cNvSpPr/>
      </dsp:nvSpPr>
      <dsp:spPr>
        <a:xfrm>
          <a:off x="1033242" y="191354"/>
          <a:ext cx="2560320" cy="256032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300" kern="1200" dirty="0">
              <a:solidFill>
                <a:schemeClr val="accent3"/>
              </a:solidFill>
            </a:rPr>
            <a:t>Socio-ekonomski razvoj podeželja</a:t>
          </a:r>
        </a:p>
      </dsp:txBody>
      <dsp:txXfrm>
        <a:off x="2382592" y="733898"/>
        <a:ext cx="914400" cy="762000"/>
      </dsp:txXfrm>
    </dsp:sp>
    <dsp:sp modelId="{58C0C467-57B1-4EC7-815B-6C599FB45BF1}">
      <dsp:nvSpPr>
        <dsp:cNvPr id="0" name=""/>
        <dsp:cNvSpPr/>
      </dsp:nvSpPr>
      <dsp:spPr>
        <a:xfrm>
          <a:off x="1049231" y="307066"/>
          <a:ext cx="2560320" cy="2560320"/>
        </a:xfrm>
        <a:prstGeom prst="pie">
          <a:avLst>
            <a:gd name="adj1" fmla="val 1800000"/>
            <a:gd name="adj2" fmla="val 900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300" kern="1200" dirty="0"/>
            <a:t>Prehranska varnost</a:t>
          </a:r>
        </a:p>
      </dsp:txBody>
      <dsp:txXfrm>
        <a:off x="1658831" y="1968226"/>
        <a:ext cx="1371600" cy="670560"/>
      </dsp:txXfrm>
    </dsp:sp>
    <dsp:sp modelId="{AE133F98-7E02-46F0-BB55-CEFF0B3C4803}">
      <dsp:nvSpPr>
        <dsp:cNvPr id="0" name=""/>
        <dsp:cNvSpPr/>
      </dsp:nvSpPr>
      <dsp:spPr>
        <a:xfrm>
          <a:off x="880786" y="104853"/>
          <a:ext cx="2733884" cy="2630344"/>
        </a:xfrm>
        <a:prstGeom prst="pie">
          <a:avLst>
            <a:gd name="adj1" fmla="val 9000000"/>
            <a:gd name="adj2" fmla="val 16200000"/>
          </a:avLst>
        </a:prstGeom>
        <a:solidFill>
          <a:srgbClr val="33CC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300" kern="1200" dirty="0"/>
            <a:t>Okolje in podnebje</a:t>
          </a:r>
        </a:p>
      </dsp:txBody>
      <dsp:txXfrm>
        <a:off x="1197461" y="662236"/>
        <a:ext cx="976387" cy="782840"/>
      </dsp:txXfrm>
    </dsp:sp>
    <dsp:sp modelId="{3E8D4F20-2382-4C2C-8209-2F63AF499EF1}">
      <dsp:nvSpPr>
        <dsp:cNvPr id="0" name=""/>
        <dsp:cNvSpPr/>
      </dsp:nvSpPr>
      <dsp:spPr>
        <a:xfrm>
          <a:off x="874957" y="32858"/>
          <a:ext cx="2877312" cy="287731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CCFF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F90B1-9467-4F37-AB1F-0801F69A7A39}">
      <dsp:nvSpPr>
        <dsp:cNvPr id="0" name=""/>
        <dsp:cNvSpPr/>
      </dsp:nvSpPr>
      <dsp:spPr>
        <a:xfrm>
          <a:off x="912746" y="137359"/>
          <a:ext cx="2877312" cy="287731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CCFF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10253-B02F-4090-BF7B-3A8B713ADDDE}">
      <dsp:nvSpPr>
        <dsp:cNvPr id="0" name=""/>
        <dsp:cNvSpPr/>
      </dsp:nvSpPr>
      <dsp:spPr>
        <a:xfrm>
          <a:off x="807641" y="-19121"/>
          <a:ext cx="2877312" cy="287731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CCFF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FB58A-0AC9-4ACC-8A26-7EFCA0E41E27}" type="datetimeFigureOut">
              <a:rPr lang="sl-SI" smtClean="0"/>
              <a:t>15. 06. 2021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14D4F-09BF-4F87-9A8E-3402A91A65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0821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podatki SURS za leto 2010</a:t>
            </a:r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C6434C-6063-40AF-A672-E378ECEAB06A}" type="slidenum">
              <a:rPr kumimoji="0" lang="sl-SI" alt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l-SI" altLang="sl-S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230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62432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3D36-40D5-DB43-A529-C72943278199}" type="datetimeFigureOut">
              <a:rPr lang="sl-SI" smtClean="0"/>
              <a:t>15. 06. 2021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2300" y="6858000"/>
            <a:ext cx="2057400" cy="365125"/>
          </a:xfrm>
        </p:spPr>
        <p:txBody>
          <a:bodyPr/>
          <a:lstStyle/>
          <a:p>
            <a:fld id="{8485FA2C-FCCA-EE40-80F5-268D96777D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8589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3D36-40D5-DB43-A529-C72943278199}" type="datetimeFigureOut">
              <a:rPr lang="sl-SI" smtClean="0"/>
              <a:t>15. 06. 2021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FA2C-FCCA-EE40-80F5-268D96777D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8395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3D36-40D5-DB43-A529-C72943278199}" type="datetimeFigureOut">
              <a:rPr lang="sl-SI" smtClean="0"/>
              <a:t>15. 06. 2021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FA2C-FCCA-EE40-80F5-268D96777D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6133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3D36-40D5-DB43-A529-C72943278199}" type="datetimeFigureOut">
              <a:rPr lang="sl-SI" smtClean="0"/>
              <a:t>15. 06. 2021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FA2C-FCCA-EE40-80F5-268D96777D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475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3D36-40D5-DB43-A529-C72943278199}" type="datetimeFigureOut">
              <a:rPr lang="sl-SI" smtClean="0"/>
              <a:t>15. 06. 2021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FA2C-FCCA-EE40-80F5-268D96777D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617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3D36-40D5-DB43-A529-C72943278199}" type="datetimeFigureOut">
              <a:rPr lang="sl-SI" smtClean="0"/>
              <a:t>15. 06. 2021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FA2C-FCCA-EE40-80F5-268D96777D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0879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3D36-40D5-DB43-A529-C72943278199}" type="datetimeFigureOut">
              <a:rPr lang="sl-SI" smtClean="0"/>
              <a:t>15. 06. 2021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FA2C-FCCA-EE40-80F5-268D96777D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6697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3D36-40D5-DB43-A529-C72943278199}" type="datetimeFigureOut">
              <a:rPr lang="sl-SI" smtClean="0"/>
              <a:t>15. 06. 2021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FA2C-FCCA-EE40-80F5-268D96777D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807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3D36-40D5-DB43-A529-C72943278199}" type="datetimeFigureOut">
              <a:rPr lang="sl-SI" smtClean="0"/>
              <a:t>15. 06. 2021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FA2C-FCCA-EE40-80F5-268D96777D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191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3D36-40D5-DB43-A529-C72943278199}" type="datetimeFigureOut">
              <a:rPr lang="sl-SI" smtClean="0"/>
              <a:t>15. 06. 2021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FA2C-FCCA-EE40-80F5-268D96777D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236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3D36-40D5-DB43-A529-C72943278199}" type="datetimeFigureOut">
              <a:rPr lang="sl-SI" smtClean="0"/>
              <a:t>15. 06. 2021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FA2C-FCCA-EE40-80F5-268D96777D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1917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94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E3D36-40D5-DB43-A529-C72943278199}" type="datetimeFigureOut">
              <a:rPr lang="sl-SI" smtClean="0"/>
              <a:t>15. 06. 2021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FA2C-FCCA-EE40-80F5-268D96777D7A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906118-E10A-0C4A-9DF5-4CE1439C5A5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28650" y="6400473"/>
            <a:ext cx="4749800" cy="292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863FCF-F304-C443-891B-C03018F6730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047611" y="6161243"/>
            <a:ext cx="24638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8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03B4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strategy/priorities-2019-2024/european-green-deal/actions-being-taken-eu/eu-biodiversity-strategy-2030_s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3.jpg"/><Relationship Id="rId4" Type="http://schemas.openxmlformats.org/officeDocument/2006/relationships/diagramData" Target="../diagrams/data2.xml"/><Relationship Id="rId9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08F7FC0F-ED61-3E4A-8A0A-F719B8305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0359" y="-30029"/>
            <a:ext cx="9760689" cy="6897554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3DCED16-B56B-4410-A29D-79E073D8ABB7}"/>
              </a:ext>
            </a:extLst>
          </p:cNvPr>
          <p:cNvSpPr txBox="1"/>
          <p:nvPr/>
        </p:nvSpPr>
        <p:spPr>
          <a:xfrm flipH="1">
            <a:off x="3912869" y="5667375"/>
            <a:ext cx="3049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FF0000"/>
                </a:solidFill>
              </a:rPr>
              <a:t>Dr. TATJANA ZAGORC, direktorica GZS - ZKŽP </a:t>
            </a:r>
          </a:p>
        </p:txBody>
      </p:sp>
    </p:spTree>
    <p:extLst>
      <p:ext uri="{BB962C8B-B14F-4D97-AF65-F5344CB8AC3E}">
        <p14:creationId xmlns:p14="http://schemas.microsoft.com/office/powerpoint/2010/main" val="2397370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oljeZBesedilom 3">
            <a:extLst>
              <a:ext uri="{FF2B5EF4-FFF2-40B4-BE49-F238E27FC236}">
                <a16:creationId xmlns:a16="http://schemas.microsoft.com/office/drawing/2014/main" id="{37E14F9F-3EE9-4AFB-A0DE-14FD9DFBE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1749425"/>
            <a:ext cx="3487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606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-"/>
              <a:defRPr sz="2400">
                <a:solidFill>
                  <a:srgbClr val="606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606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2400" b="1">
                <a:solidFill>
                  <a:schemeClr val="tx1"/>
                </a:solidFill>
              </a:rPr>
              <a:t> klimatske spremembe</a:t>
            </a:r>
          </a:p>
        </p:txBody>
      </p:sp>
      <p:sp>
        <p:nvSpPr>
          <p:cNvPr id="25603" name="PoljeZBesedilom 4">
            <a:extLst>
              <a:ext uri="{FF2B5EF4-FFF2-40B4-BE49-F238E27FC236}">
                <a16:creationId xmlns:a16="http://schemas.microsoft.com/office/drawing/2014/main" id="{F004A6D6-ED56-4034-99F8-50F88F18E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100" y="2101850"/>
            <a:ext cx="13033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606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-"/>
              <a:defRPr sz="2400">
                <a:solidFill>
                  <a:srgbClr val="606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606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b="1">
                <a:solidFill>
                  <a:srgbClr val="BED600"/>
                </a:solidFill>
              </a:rPr>
              <a:t> Brexit</a:t>
            </a:r>
          </a:p>
        </p:txBody>
      </p:sp>
      <p:sp>
        <p:nvSpPr>
          <p:cNvPr id="25604" name="PoljeZBesedilom 5">
            <a:extLst>
              <a:ext uri="{FF2B5EF4-FFF2-40B4-BE49-F238E27FC236}">
                <a16:creationId xmlns:a16="http://schemas.microsoft.com/office/drawing/2014/main" id="{953849E4-81CF-4281-B119-FC07FCC481B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255294" y="2778919"/>
            <a:ext cx="1938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606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-"/>
              <a:defRPr sz="2400">
                <a:solidFill>
                  <a:srgbClr val="606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606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3200" b="1" dirty="0">
                <a:solidFill>
                  <a:schemeClr val="tx1"/>
                </a:solidFill>
              </a:rPr>
              <a:t> </a:t>
            </a:r>
            <a:r>
              <a:rPr lang="sl-SI" altLang="sl-SI" sz="3200" b="1" dirty="0" err="1">
                <a:solidFill>
                  <a:schemeClr val="tx1"/>
                </a:solidFill>
              </a:rPr>
              <a:t>milenijci</a:t>
            </a:r>
            <a:endParaRPr lang="sl-SI" altLang="sl-SI" sz="3200" b="1" dirty="0">
              <a:solidFill>
                <a:schemeClr val="tx1"/>
              </a:solidFill>
            </a:endParaRPr>
          </a:p>
        </p:txBody>
      </p:sp>
      <p:sp>
        <p:nvSpPr>
          <p:cNvPr id="25605" name="PoljeZBesedilom 6">
            <a:extLst>
              <a:ext uri="{FF2B5EF4-FFF2-40B4-BE49-F238E27FC236}">
                <a16:creationId xmlns:a16="http://schemas.microsoft.com/office/drawing/2014/main" id="{8F75069F-DEBE-42ED-8152-154F0603A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4813" y="2682875"/>
            <a:ext cx="2714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606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-"/>
              <a:defRPr sz="2400">
                <a:solidFill>
                  <a:srgbClr val="606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606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2400" b="1">
                <a:solidFill>
                  <a:schemeClr val="tx1"/>
                </a:solidFill>
              </a:rPr>
              <a:t> trgovinske vojne</a:t>
            </a:r>
          </a:p>
        </p:txBody>
      </p:sp>
      <p:sp>
        <p:nvSpPr>
          <p:cNvPr id="25606" name="PoljeZBesedilom 7">
            <a:extLst>
              <a:ext uri="{FF2B5EF4-FFF2-40B4-BE49-F238E27FC236}">
                <a16:creationId xmlns:a16="http://schemas.microsoft.com/office/drawing/2014/main" id="{BA34EA59-DEBC-4407-8AD3-036C88317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2628900"/>
            <a:ext cx="1606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606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-"/>
              <a:defRPr sz="2400">
                <a:solidFill>
                  <a:srgbClr val="606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606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1800" b="1">
                <a:solidFill>
                  <a:schemeClr val="tx1"/>
                </a:solidFill>
              </a:rPr>
              <a:t> prebivalstvo</a:t>
            </a:r>
          </a:p>
        </p:txBody>
      </p:sp>
      <p:sp>
        <p:nvSpPr>
          <p:cNvPr id="25607" name="PoljeZBesedilom 8">
            <a:extLst>
              <a:ext uri="{FF2B5EF4-FFF2-40B4-BE49-F238E27FC236}">
                <a16:creationId xmlns:a16="http://schemas.microsoft.com/office/drawing/2014/main" id="{121D91F3-A9DF-4827-89A5-0B9F6116A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4835525"/>
            <a:ext cx="1166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606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-"/>
              <a:defRPr sz="2400">
                <a:solidFill>
                  <a:srgbClr val="606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606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2000" b="1">
                <a:solidFill>
                  <a:schemeClr val="tx1"/>
                </a:solidFill>
              </a:rPr>
              <a:t>Kitajska</a:t>
            </a:r>
          </a:p>
        </p:txBody>
      </p:sp>
      <p:sp>
        <p:nvSpPr>
          <p:cNvPr id="25608" name="PoljeZBesedilom 9">
            <a:extLst>
              <a:ext uri="{FF2B5EF4-FFF2-40B4-BE49-F238E27FC236}">
                <a16:creationId xmlns:a16="http://schemas.microsoft.com/office/drawing/2014/main" id="{954CE6C2-0C4E-4AEF-9D10-81FCCADD2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0138" y="3565525"/>
            <a:ext cx="1365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606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-"/>
              <a:defRPr sz="2400">
                <a:solidFill>
                  <a:srgbClr val="606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606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3600" b="1">
                <a:solidFill>
                  <a:srgbClr val="BED600"/>
                </a:solidFill>
              </a:rPr>
              <a:t>davki</a:t>
            </a:r>
          </a:p>
        </p:txBody>
      </p:sp>
      <p:sp>
        <p:nvSpPr>
          <p:cNvPr id="25609" name="PoljeZBesedilom 10">
            <a:extLst>
              <a:ext uri="{FF2B5EF4-FFF2-40B4-BE49-F238E27FC236}">
                <a16:creationId xmlns:a16="http://schemas.microsoft.com/office/drawing/2014/main" id="{5A4AA0C5-2EDE-4F95-A80B-DDCE2F568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6538" y="1749425"/>
            <a:ext cx="1905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606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-"/>
              <a:defRPr sz="2400">
                <a:solidFill>
                  <a:srgbClr val="606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606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l-SI" altLang="sl-SI" sz="1600" b="1">
                <a:solidFill>
                  <a:schemeClr val="tx1"/>
                </a:solidFill>
              </a:rPr>
              <a:t>nova ekonomska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l-SI" altLang="sl-SI" sz="1600" b="1">
                <a:solidFill>
                  <a:schemeClr val="tx1"/>
                </a:solidFill>
              </a:rPr>
              <a:t>kriza</a:t>
            </a:r>
          </a:p>
        </p:txBody>
      </p:sp>
      <p:sp>
        <p:nvSpPr>
          <p:cNvPr id="25610" name="PoljeZBesedilom 11">
            <a:extLst>
              <a:ext uri="{FF2B5EF4-FFF2-40B4-BE49-F238E27FC236}">
                <a16:creationId xmlns:a16="http://schemas.microsoft.com/office/drawing/2014/main" id="{5E2783E4-53DC-4D02-BFF5-25D4764FF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900" y="3797300"/>
            <a:ext cx="12319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606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-"/>
              <a:defRPr sz="2400">
                <a:solidFill>
                  <a:srgbClr val="606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606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3200" b="1">
                <a:solidFill>
                  <a:srgbClr val="BED600"/>
                </a:solidFill>
              </a:rPr>
              <a:t> suše</a:t>
            </a:r>
          </a:p>
        </p:txBody>
      </p:sp>
      <p:sp>
        <p:nvSpPr>
          <p:cNvPr id="25611" name="PoljeZBesedilom 12">
            <a:extLst>
              <a:ext uri="{FF2B5EF4-FFF2-40B4-BE49-F238E27FC236}">
                <a16:creationId xmlns:a16="http://schemas.microsoft.com/office/drawing/2014/main" id="{5E341ED8-DBCB-4E56-A580-7B1DB8CB8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313" y="3095625"/>
            <a:ext cx="1120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606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-"/>
              <a:defRPr sz="2400">
                <a:solidFill>
                  <a:srgbClr val="606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606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1800" b="1">
                <a:solidFill>
                  <a:schemeClr val="tx1"/>
                </a:solidFill>
              </a:rPr>
              <a:t> poplave</a:t>
            </a:r>
          </a:p>
        </p:txBody>
      </p:sp>
      <p:sp>
        <p:nvSpPr>
          <p:cNvPr id="25612" name="PoljeZBesedilom 13">
            <a:extLst>
              <a:ext uri="{FF2B5EF4-FFF2-40B4-BE49-F238E27FC236}">
                <a16:creationId xmlns:a16="http://schemas.microsoft.com/office/drawing/2014/main" id="{81FBEEC4-3F96-4C27-8AFA-5053980AA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188" y="5199063"/>
            <a:ext cx="42386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606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-"/>
              <a:defRPr sz="2400">
                <a:solidFill>
                  <a:srgbClr val="606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606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b="1">
                <a:solidFill>
                  <a:schemeClr val="tx1"/>
                </a:solidFill>
              </a:rPr>
              <a:t> sladkor / sol / maščobe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3B8A9E23-47F6-4321-A132-2D9BAD71B149}"/>
              </a:ext>
            </a:extLst>
          </p:cNvPr>
          <p:cNvSpPr txBox="1"/>
          <p:nvPr/>
        </p:nvSpPr>
        <p:spPr>
          <a:xfrm>
            <a:off x="1006475" y="4025900"/>
            <a:ext cx="3360738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2400" b="1" dirty="0">
                <a:solidFill>
                  <a:schemeClr val="bg1">
                    <a:lumMod val="50000"/>
                  </a:schemeClr>
                </a:solidFill>
              </a:rPr>
              <a:t>kmetijska zemljišča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C098417D-27A9-4B4E-B857-A9178EA6B6FF}"/>
              </a:ext>
            </a:extLst>
          </p:cNvPr>
          <p:cNvSpPr txBox="1"/>
          <p:nvPr/>
        </p:nvSpPr>
        <p:spPr>
          <a:xfrm>
            <a:off x="5683250" y="3397250"/>
            <a:ext cx="20320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l-SI" sz="2400" b="1" dirty="0">
                <a:solidFill>
                  <a:schemeClr val="bg1">
                    <a:lumMod val="50000"/>
                  </a:schemeClr>
                </a:solidFill>
              </a:rPr>
              <a:t> privatizacija</a:t>
            </a:r>
          </a:p>
        </p:txBody>
      </p:sp>
      <p:sp>
        <p:nvSpPr>
          <p:cNvPr id="25615" name="PoljeZBesedilom 18">
            <a:extLst>
              <a:ext uri="{FF2B5EF4-FFF2-40B4-BE49-F238E27FC236}">
                <a16:creationId xmlns:a16="http://schemas.microsoft.com/office/drawing/2014/main" id="{B38B0E86-33F7-4635-A503-6B06E7A3E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488" y="3489325"/>
            <a:ext cx="2044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606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-"/>
              <a:defRPr sz="2400">
                <a:solidFill>
                  <a:srgbClr val="606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606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1800" b="1">
                <a:solidFill>
                  <a:schemeClr val="tx1"/>
                </a:solidFill>
              </a:rPr>
              <a:t> minimalna plača</a:t>
            </a:r>
          </a:p>
        </p:txBody>
      </p:sp>
      <p:sp>
        <p:nvSpPr>
          <p:cNvPr id="25616" name="PoljeZBesedilom 19">
            <a:extLst>
              <a:ext uri="{FF2B5EF4-FFF2-40B4-BE49-F238E27FC236}">
                <a16:creationId xmlns:a16="http://schemas.microsoft.com/office/drawing/2014/main" id="{EA3605A6-743F-4A84-BD3F-3BAB4C4B1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9888" y="1217613"/>
            <a:ext cx="1965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606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-"/>
              <a:defRPr sz="2400">
                <a:solidFill>
                  <a:srgbClr val="606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606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b="1">
                <a:solidFill>
                  <a:srgbClr val="BED600"/>
                </a:solidFill>
              </a:rPr>
              <a:t>veganstvo</a:t>
            </a:r>
          </a:p>
        </p:txBody>
      </p:sp>
      <p:sp>
        <p:nvSpPr>
          <p:cNvPr id="25617" name="PoljeZBesedilom 20">
            <a:extLst>
              <a:ext uri="{FF2B5EF4-FFF2-40B4-BE49-F238E27FC236}">
                <a16:creationId xmlns:a16="http://schemas.microsoft.com/office/drawing/2014/main" id="{E8C0E0F4-6105-47FB-A7B2-F6B6FD60F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788" y="3856038"/>
            <a:ext cx="2208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606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-"/>
              <a:defRPr sz="2400">
                <a:solidFill>
                  <a:srgbClr val="606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606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2000" b="1">
                <a:solidFill>
                  <a:schemeClr val="tx1"/>
                </a:solidFill>
              </a:rPr>
              <a:t> transparentnost</a:t>
            </a:r>
          </a:p>
        </p:txBody>
      </p:sp>
      <p:sp>
        <p:nvSpPr>
          <p:cNvPr id="25618" name="PoljeZBesedilom 21">
            <a:extLst>
              <a:ext uri="{FF2B5EF4-FFF2-40B4-BE49-F238E27FC236}">
                <a16:creationId xmlns:a16="http://schemas.microsoft.com/office/drawing/2014/main" id="{CAB90033-6F3E-4C88-B9E9-A0782B88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190750"/>
            <a:ext cx="177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606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-"/>
              <a:defRPr sz="2400">
                <a:solidFill>
                  <a:srgbClr val="606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606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3200" b="1">
                <a:solidFill>
                  <a:schemeClr val="tx1"/>
                </a:solidFill>
              </a:rPr>
              <a:t> </a:t>
            </a:r>
            <a:r>
              <a:rPr lang="sl-SI" altLang="sl-SI" sz="3200" b="1">
                <a:solidFill>
                  <a:srgbClr val="BED600"/>
                </a:solidFill>
              </a:rPr>
              <a:t>poreklo</a:t>
            </a:r>
          </a:p>
        </p:txBody>
      </p:sp>
      <p:sp>
        <p:nvSpPr>
          <p:cNvPr id="25619" name="PoljeZBesedilom 22">
            <a:extLst>
              <a:ext uri="{FF2B5EF4-FFF2-40B4-BE49-F238E27FC236}">
                <a16:creationId xmlns:a16="http://schemas.microsoft.com/office/drawing/2014/main" id="{93C96CB9-84F2-4BEA-88E5-DA5DDC23242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94506" y="1512094"/>
            <a:ext cx="1595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606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-"/>
              <a:defRPr sz="2400">
                <a:solidFill>
                  <a:srgbClr val="606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606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3200" b="1">
                <a:solidFill>
                  <a:srgbClr val="BED600"/>
                </a:solidFill>
              </a:rPr>
              <a:t> volitve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CB9136D8-1332-40E0-A3B5-C4B18568FA09}"/>
              </a:ext>
            </a:extLst>
          </p:cNvPr>
          <p:cNvSpPr txBox="1"/>
          <p:nvPr/>
        </p:nvSpPr>
        <p:spPr>
          <a:xfrm>
            <a:off x="893763" y="2452688"/>
            <a:ext cx="16033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l-SI" sz="2800" b="1" dirty="0">
                <a:solidFill>
                  <a:schemeClr val="bg1">
                    <a:lumMod val="50000"/>
                  </a:schemeClr>
                </a:solidFill>
              </a:rPr>
              <a:t> trajnost</a:t>
            </a:r>
          </a:p>
        </p:txBody>
      </p:sp>
      <p:sp>
        <p:nvSpPr>
          <p:cNvPr id="25621" name="PoljeZBesedilom 24">
            <a:extLst>
              <a:ext uri="{FF2B5EF4-FFF2-40B4-BE49-F238E27FC236}">
                <a16:creationId xmlns:a16="http://schemas.microsoft.com/office/drawing/2014/main" id="{48AFDBD3-35E7-46EB-B1C7-875AAB0B7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563" y="4341813"/>
            <a:ext cx="1706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606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-"/>
              <a:defRPr sz="2400">
                <a:solidFill>
                  <a:srgbClr val="606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606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l-SI" altLang="sl-SI" sz="2000" b="1" dirty="0">
                <a:solidFill>
                  <a:schemeClr val="tx1"/>
                </a:solidFill>
              </a:rPr>
              <a:t>rast diskonti</a:t>
            </a:r>
          </a:p>
        </p:txBody>
      </p:sp>
      <p:sp>
        <p:nvSpPr>
          <p:cNvPr id="25622" name="PoljeZBesedilom 25">
            <a:extLst>
              <a:ext uri="{FF2B5EF4-FFF2-40B4-BE49-F238E27FC236}">
                <a16:creationId xmlns:a16="http://schemas.microsoft.com/office/drawing/2014/main" id="{A3AC4D26-BFD3-4512-8C08-52EE2C706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25" y="1174750"/>
            <a:ext cx="2528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606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-"/>
              <a:defRPr sz="2400">
                <a:solidFill>
                  <a:srgbClr val="606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606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3200" b="1" dirty="0">
                <a:solidFill>
                  <a:schemeClr val="tx1"/>
                </a:solidFill>
              </a:rPr>
              <a:t> zakonodaja</a:t>
            </a:r>
          </a:p>
        </p:txBody>
      </p: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BF33F723-22BD-417D-997A-CA3D749835CD}"/>
              </a:ext>
            </a:extLst>
          </p:cNvPr>
          <p:cNvSpPr txBox="1"/>
          <p:nvPr/>
        </p:nvSpPr>
        <p:spPr>
          <a:xfrm>
            <a:off x="3517900" y="661988"/>
            <a:ext cx="273208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l-SI" sz="3200" b="1" dirty="0">
                <a:solidFill>
                  <a:schemeClr val="bg1">
                    <a:lumMod val="50000"/>
                  </a:schemeClr>
                </a:solidFill>
              </a:rPr>
              <a:t> digitalizacija</a:t>
            </a:r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F6B4BBD6-52AC-49F0-9468-7949FC09136B}"/>
              </a:ext>
            </a:extLst>
          </p:cNvPr>
          <p:cNvSpPr txBox="1"/>
          <p:nvPr/>
        </p:nvSpPr>
        <p:spPr>
          <a:xfrm>
            <a:off x="5940425" y="4302125"/>
            <a:ext cx="17732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l-SI" sz="2400" b="1" dirty="0">
                <a:solidFill>
                  <a:schemeClr val="bg1">
                    <a:lumMod val="50000"/>
                  </a:schemeClr>
                </a:solidFill>
              </a:rPr>
              <a:t> sledljivost</a:t>
            </a:r>
          </a:p>
        </p:txBody>
      </p:sp>
      <p:sp>
        <p:nvSpPr>
          <p:cNvPr id="25625" name="PoljeZBesedilom 28">
            <a:extLst>
              <a:ext uri="{FF2B5EF4-FFF2-40B4-BE49-F238E27FC236}">
                <a16:creationId xmlns:a16="http://schemas.microsoft.com/office/drawing/2014/main" id="{4338D1E2-0339-4323-8EFA-0A571FF27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838" y="874713"/>
            <a:ext cx="993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606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-"/>
              <a:defRPr sz="2400">
                <a:solidFill>
                  <a:srgbClr val="606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606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l-SI" altLang="sl-SI" sz="1600" b="1">
                <a:solidFill>
                  <a:schemeClr val="tx1"/>
                </a:solidFill>
              </a:rPr>
              <a:t>trgovina</a:t>
            </a:r>
          </a:p>
        </p:txBody>
      </p:sp>
      <p:sp>
        <p:nvSpPr>
          <p:cNvPr id="25626" name="PoljeZBesedilom 29">
            <a:extLst>
              <a:ext uri="{FF2B5EF4-FFF2-40B4-BE49-F238E27FC236}">
                <a16:creationId xmlns:a16="http://schemas.microsoft.com/office/drawing/2014/main" id="{A6FF43A3-26D1-4A34-9AD9-7AD21A8EE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5583238"/>
            <a:ext cx="29035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606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-"/>
              <a:defRPr sz="2400">
                <a:solidFill>
                  <a:srgbClr val="606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606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3600" b="1">
                <a:solidFill>
                  <a:srgbClr val="BED600"/>
                </a:solidFill>
              </a:rPr>
              <a:t>inovativnost</a:t>
            </a:r>
          </a:p>
        </p:txBody>
      </p:sp>
      <p:sp>
        <p:nvSpPr>
          <p:cNvPr id="29" name="PoljeZBesedilom 29">
            <a:extLst>
              <a:ext uri="{FF2B5EF4-FFF2-40B4-BE49-F238E27FC236}">
                <a16:creationId xmlns:a16="http://schemas.microsoft.com/office/drawing/2014/main" id="{BB5A60CE-E7E4-4979-B1B9-40EEBDDDD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0" y="2822575"/>
            <a:ext cx="1165225" cy="5222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606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-"/>
              <a:defRPr sz="2400">
                <a:solidFill>
                  <a:srgbClr val="606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606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sl-SI" altLang="sl-SI" b="1" dirty="0">
                <a:solidFill>
                  <a:schemeClr val="bg1">
                    <a:lumMod val="50000"/>
                  </a:schemeClr>
                </a:solidFill>
              </a:rPr>
              <a:t>varuh</a:t>
            </a:r>
          </a:p>
        </p:txBody>
      </p:sp>
      <p:sp>
        <p:nvSpPr>
          <p:cNvPr id="25628" name="PoljeZBesedilom 29">
            <a:extLst>
              <a:ext uri="{FF2B5EF4-FFF2-40B4-BE49-F238E27FC236}">
                <a16:creationId xmlns:a16="http://schemas.microsoft.com/office/drawing/2014/main" id="{4F0D7AC4-F89B-4F04-9657-7DBF3C195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63" y="2906713"/>
            <a:ext cx="1133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606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-"/>
              <a:defRPr sz="2400">
                <a:solidFill>
                  <a:srgbClr val="606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606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3600" b="1">
                <a:solidFill>
                  <a:srgbClr val="BED600"/>
                </a:solidFill>
              </a:rPr>
              <a:t>SKP</a:t>
            </a:r>
          </a:p>
        </p:txBody>
      </p:sp>
      <p:sp>
        <p:nvSpPr>
          <p:cNvPr id="31" name="PoljeZBesedilom 30">
            <a:extLst>
              <a:ext uri="{FF2B5EF4-FFF2-40B4-BE49-F238E27FC236}">
                <a16:creationId xmlns:a16="http://schemas.microsoft.com/office/drawing/2014/main" id="{705CC6D2-9819-4813-A8FC-D857B022C65C}"/>
              </a:ext>
            </a:extLst>
          </p:cNvPr>
          <p:cNvSpPr txBox="1"/>
          <p:nvPr/>
        </p:nvSpPr>
        <p:spPr>
          <a:xfrm>
            <a:off x="4452938" y="4745038"/>
            <a:ext cx="23431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l-SI" sz="2800" b="1" dirty="0">
                <a:solidFill>
                  <a:schemeClr val="bg1">
                    <a:lumMod val="50000"/>
                  </a:schemeClr>
                </a:solidFill>
              </a:rPr>
              <a:t> delovna sila</a:t>
            </a:r>
          </a:p>
        </p:txBody>
      </p:sp>
      <p:sp>
        <p:nvSpPr>
          <p:cNvPr id="32" name="PoljeZBesedilom 31">
            <a:extLst>
              <a:ext uri="{FF2B5EF4-FFF2-40B4-BE49-F238E27FC236}">
                <a16:creationId xmlns:a16="http://schemas.microsoft.com/office/drawing/2014/main" id="{F47A8122-27B2-4498-B04F-4B8441679CD0}"/>
              </a:ext>
            </a:extLst>
          </p:cNvPr>
          <p:cNvSpPr txBox="1"/>
          <p:nvPr/>
        </p:nvSpPr>
        <p:spPr>
          <a:xfrm>
            <a:off x="5624513" y="5187950"/>
            <a:ext cx="27638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l-SI" sz="2800" b="1" dirty="0">
                <a:solidFill>
                  <a:schemeClr val="bg1">
                    <a:lumMod val="50000"/>
                  </a:schemeClr>
                </a:solidFill>
              </a:rPr>
              <a:t>konkurenčnost</a:t>
            </a:r>
          </a:p>
        </p:txBody>
      </p:sp>
      <p:sp>
        <p:nvSpPr>
          <p:cNvPr id="25631" name="PoljeZBesedilom 25">
            <a:extLst>
              <a:ext uri="{FF2B5EF4-FFF2-40B4-BE49-F238E27FC236}">
                <a16:creationId xmlns:a16="http://schemas.microsoft.com/office/drawing/2014/main" id="{1D72775D-7B28-4C6A-ABD2-00BDE0DFB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2884488"/>
            <a:ext cx="1504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606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-"/>
              <a:defRPr sz="2400">
                <a:solidFill>
                  <a:srgbClr val="606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606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3200" b="1">
                <a:solidFill>
                  <a:schemeClr val="tx1"/>
                </a:solidFill>
              </a:rPr>
              <a:t> verige</a:t>
            </a:r>
          </a:p>
        </p:txBody>
      </p:sp>
      <p:sp>
        <p:nvSpPr>
          <p:cNvPr id="34" name="PoljeZBesedilom 33">
            <a:extLst>
              <a:ext uri="{FF2B5EF4-FFF2-40B4-BE49-F238E27FC236}">
                <a16:creationId xmlns:a16="http://schemas.microsoft.com/office/drawing/2014/main" id="{8B1D9DEE-6D37-4C00-8301-BAA479609D2B}"/>
              </a:ext>
            </a:extLst>
          </p:cNvPr>
          <p:cNvSpPr txBox="1"/>
          <p:nvPr/>
        </p:nvSpPr>
        <p:spPr>
          <a:xfrm>
            <a:off x="1731963" y="4597400"/>
            <a:ext cx="29670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2400" b="1" dirty="0">
                <a:solidFill>
                  <a:schemeClr val="bg1">
                    <a:lumMod val="50000"/>
                  </a:schemeClr>
                </a:solidFill>
              </a:rPr>
              <a:t>Civilne iniciative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16EE497-9E7F-444B-A824-F14037BE230B}"/>
              </a:ext>
            </a:extLst>
          </p:cNvPr>
          <p:cNvSpPr txBox="1"/>
          <p:nvPr/>
        </p:nvSpPr>
        <p:spPr>
          <a:xfrm flipH="1">
            <a:off x="1268888" y="55811"/>
            <a:ext cx="5737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>
                <a:solidFill>
                  <a:srgbClr val="FF0000"/>
                </a:solidFill>
              </a:rPr>
              <a:t>NAŠI IZZIVI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60DBE-59C6-364D-85F5-8EF325197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/>
              <a:t>ZA VAS 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C5497321-0ED1-47BB-95C1-454F45C2186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4200" y="365125"/>
            <a:ext cx="1819275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077B4394-474C-45AE-BF0C-50B561FC86F2}"/>
              </a:ext>
            </a:extLst>
          </p:cNvPr>
          <p:cNvSpPr/>
          <p:nvPr/>
        </p:nvSpPr>
        <p:spPr>
          <a:xfrm>
            <a:off x="4057649" y="1825625"/>
            <a:ext cx="46958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600" dirty="0">
                <a:solidFill>
                  <a:schemeClr val="bg1"/>
                </a:solidFill>
                <a:latin typeface="Trebuchet MS" panose="020B0703020202090204" pitchFamily="34" charset="0"/>
              </a:rPr>
              <a:t>ustvarjamo nov gospodarski zagon za Slovenijo 5.0 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600" dirty="0">
                <a:solidFill>
                  <a:schemeClr val="bg1"/>
                </a:solidFill>
                <a:latin typeface="Trebuchet MS" panose="020B0703020202090204" pitchFamily="34" charset="0"/>
              </a:rPr>
              <a:t>skrbimo za internacionalizacijo poslovanja 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600" dirty="0">
                <a:solidFill>
                  <a:schemeClr val="bg1"/>
                </a:solidFill>
                <a:latin typeface="Trebuchet MS" panose="020B0703020202090204" pitchFamily="34" charset="0"/>
              </a:rPr>
              <a:t>pomagamo zagotavljati učinkovito  poslovno okolje in optimiziramo verige ter odnose med deležniki v verigi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600" dirty="0">
                <a:solidFill>
                  <a:schemeClr val="bg1"/>
                </a:solidFill>
                <a:latin typeface="Trebuchet MS" panose="020B0703020202090204" pitchFamily="34" charset="0"/>
              </a:rPr>
              <a:t>spodbujamo inovativnost in digitalizacijo poslovanja 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600" dirty="0">
                <a:solidFill>
                  <a:schemeClr val="bg1"/>
                </a:solidFill>
                <a:latin typeface="Trebuchet MS" panose="020B0703020202090204" pitchFamily="34" charset="0"/>
              </a:rPr>
              <a:t>razvijamo trg dela in kompetentne kadre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600" dirty="0">
                <a:solidFill>
                  <a:schemeClr val="bg1"/>
                </a:solidFill>
                <a:latin typeface="Trebuchet MS" panose="020B0703020202090204" pitchFamily="34" charset="0"/>
              </a:rPr>
              <a:t>spodbujamo trajnostno poslovanje in prehod v krožno gospodarstvo 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600" dirty="0">
                <a:solidFill>
                  <a:schemeClr val="bg1"/>
                </a:solidFill>
                <a:latin typeface="Trebuchet MS" panose="020B0703020202090204" pitchFamily="34" charset="0"/>
              </a:rPr>
              <a:t>krepimo storitve za člane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l-SI" sz="1500" b="1" dirty="0">
              <a:latin typeface="Trebuchet MS" panose="020B0703020202090204" pitchFamily="34" charset="0"/>
            </a:endParaRPr>
          </a:p>
        </p:txBody>
      </p:sp>
      <p:pic>
        <p:nvPicPr>
          <p:cNvPr id="6" name="Slika 5" descr="Slika, ki vsebuje besede besedilo, postavljajoče, oseba, skupina&#10;&#10;Opis je samodejno ustvarjen">
            <a:extLst>
              <a:ext uri="{FF2B5EF4-FFF2-40B4-BE49-F238E27FC236}">
                <a16:creationId xmlns:a16="http://schemas.microsoft.com/office/drawing/2014/main" id="{2C510376-005F-416E-ABA1-159D21418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4" y="2416029"/>
            <a:ext cx="3975046" cy="228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64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>
            <a:extLst>
              <a:ext uri="{FF2B5EF4-FFF2-40B4-BE49-F238E27FC236}">
                <a16:creationId xmlns:a16="http://schemas.microsoft.com/office/drawing/2014/main" id="{E31FFFE2-6740-4206-A973-0D4FFFF84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88" y="1825625"/>
            <a:ext cx="2601913" cy="1039813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59C79611-A0F2-470B-9BB0-9487AAF20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825625"/>
            <a:ext cx="5119688" cy="10398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B23AE3C5-987F-41E5-B007-439427390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688" y="2935288"/>
            <a:ext cx="2352675" cy="104775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646B395-15D5-4F9A-B945-D7B09539B2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8800" y="2935288"/>
            <a:ext cx="3203575" cy="1047750"/>
          </a:xfrm>
          <a:prstGeom prst="rect">
            <a:avLst/>
          </a:prstGeom>
        </p:spPr>
      </p:pic>
      <p:pic>
        <p:nvPicPr>
          <p:cNvPr id="9" name="Označba mesta vsebine 3">
            <a:extLst>
              <a:ext uri="{FF2B5EF4-FFF2-40B4-BE49-F238E27FC236}">
                <a16:creationId xmlns:a16="http://schemas.microsoft.com/office/drawing/2014/main" id="{4164FA76-8A5A-4A72-B856-FBB5D2983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t="19907"/>
          <a:stretch/>
        </p:blipFill>
        <p:spPr>
          <a:xfrm>
            <a:off x="674688" y="4052888"/>
            <a:ext cx="5626100" cy="2122488"/>
          </a:xfrm>
          <a:prstGeom prst="rect">
            <a:avLst/>
          </a:prstGeom>
        </p:spPr>
      </p:pic>
      <p:pic>
        <p:nvPicPr>
          <p:cNvPr id="10" name="Slika 6">
            <a:extLst>
              <a:ext uri="{FF2B5EF4-FFF2-40B4-BE49-F238E27FC236}">
                <a16:creationId xmlns:a16="http://schemas.microsoft.com/office/drawing/2014/main" id="{8CEBD48A-4691-4A27-ACCE-3D905955E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935288"/>
            <a:ext cx="2095500" cy="4429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2417B23-C47A-49B1-A82F-1A7ABAA23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25" y="3448050"/>
            <a:ext cx="2095500" cy="20970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EIT FOOD se predstavi">
            <a:extLst>
              <a:ext uri="{FF2B5EF4-FFF2-40B4-BE49-F238E27FC236}">
                <a16:creationId xmlns:a16="http://schemas.microsoft.com/office/drawing/2014/main" id="{7F6A9745-2AA7-4519-BF86-E4D71C5E1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614988"/>
            <a:ext cx="20955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060DBE-59C6-364D-85F5-8EF325197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sl-SI" sz="3200" dirty="0"/>
              <a:t>ŠTEVILNI </a:t>
            </a:r>
            <a:r>
              <a:rPr lang="sl-SI" dirty="0"/>
              <a:t>PROJEKTI IN IZOBRAŽEVANJA</a:t>
            </a:r>
          </a:p>
        </p:txBody>
      </p:sp>
    </p:spTree>
    <p:extLst>
      <p:ext uri="{BB962C8B-B14F-4D97-AF65-F5344CB8AC3E}">
        <p14:creationId xmlns:p14="http://schemas.microsoft.com/office/powerpoint/2010/main" val="547772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60DBE-59C6-364D-85F5-8EF325197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sl-SI" dirty="0"/>
              <a:t>VREDNOTE </a:t>
            </a:r>
            <a:r>
              <a:rPr lang="sl-SI" sz="3200" dirty="0"/>
              <a:t>KI JIH DELIMO </a:t>
            </a:r>
          </a:p>
        </p:txBody>
      </p:sp>
      <p:pic>
        <p:nvPicPr>
          <p:cNvPr id="4" name="Picture 2" descr="Culture and values are at the heart of Spirax-Sarco Engineering">
            <a:extLst>
              <a:ext uri="{FF2B5EF4-FFF2-40B4-BE49-F238E27FC236}">
                <a16:creationId xmlns:a16="http://schemas.microsoft.com/office/drawing/2014/main" id="{F671AE1A-ADD7-4267-BF7C-77F895ECF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1930" y="1825625"/>
            <a:ext cx="4440140" cy="4351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949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8F4C6-1462-6D4F-936B-75473F7645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6300" y="381610"/>
            <a:ext cx="7772400" cy="1161643"/>
          </a:xfrm>
        </p:spPr>
        <p:txBody>
          <a:bodyPr>
            <a:normAutofit fontScale="90000"/>
          </a:bodyPr>
          <a:lstStyle/>
          <a:p>
            <a:r>
              <a:rPr lang="sl-SI" sz="3200" dirty="0"/>
              <a:t>SMO </a:t>
            </a:r>
            <a:r>
              <a:rPr lang="sl-SI" sz="4000" dirty="0"/>
              <a:t>PRIPRAVLJENI NA NOVE IZZIVE 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EBCA45-B2EB-A947-BE32-A9B07BE8C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25361"/>
            <a:ext cx="6858000" cy="4290881"/>
          </a:xfrm>
        </p:spPr>
        <p:txBody>
          <a:bodyPr>
            <a:noAutofit/>
          </a:bodyPr>
          <a:lstStyle/>
          <a:p>
            <a:r>
              <a:rPr lang="sl-SI" b="1" dirty="0"/>
              <a:t>NA TRENDE IN STRATEGIJE</a:t>
            </a:r>
          </a:p>
          <a:p>
            <a:endParaRPr lang="sl-SI" b="1" dirty="0"/>
          </a:p>
          <a:p>
            <a:r>
              <a:rPr lang="sl-SI" b="1" dirty="0"/>
              <a:t>NA TRAJNOSTNO IN KROŽNO GOSPODARSTVO</a:t>
            </a:r>
          </a:p>
          <a:p>
            <a:endParaRPr lang="sl-SI" b="1" dirty="0"/>
          </a:p>
          <a:p>
            <a:r>
              <a:rPr lang="sl-SI" b="1" dirty="0"/>
              <a:t>NA KONKURENČNOST IN POTROŠNIKA</a:t>
            </a:r>
          </a:p>
          <a:p>
            <a:endParaRPr lang="sl-SI" b="1" dirty="0"/>
          </a:p>
          <a:p>
            <a:r>
              <a:rPr lang="sl-SI" b="1" dirty="0"/>
              <a:t>NA DIGITALIZACIJO IN TRG DELA</a:t>
            </a:r>
          </a:p>
          <a:p>
            <a:endParaRPr lang="sl-SI" b="1" dirty="0"/>
          </a:p>
          <a:p>
            <a:r>
              <a:rPr lang="sl-SI" b="1" dirty="0"/>
              <a:t>NASE</a:t>
            </a:r>
          </a:p>
        </p:txBody>
      </p:sp>
    </p:spTree>
    <p:extLst>
      <p:ext uri="{BB962C8B-B14F-4D97-AF65-F5344CB8AC3E}">
        <p14:creationId xmlns:p14="http://schemas.microsoft.com/office/powerpoint/2010/main" val="640937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60DBE-59C6-364D-85F5-8EF325197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0234"/>
            <a:ext cx="7886700" cy="1325563"/>
          </a:xfrm>
        </p:spPr>
        <p:txBody>
          <a:bodyPr anchor="ctr">
            <a:normAutofit/>
          </a:bodyPr>
          <a:lstStyle/>
          <a:p>
            <a:r>
              <a:rPr lang="sl-SI" dirty="0"/>
              <a:t>IZZIVI 21. STOLETJA</a:t>
            </a:r>
          </a:p>
        </p:txBody>
      </p:sp>
      <p:graphicFrame>
        <p:nvGraphicFramePr>
          <p:cNvPr id="5" name="Označba mesta vsebine 2">
            <a:extLst>
              <a:ext uri="{FF2B5EF4-FFF2-40B4-BE49-F238E27FC236}">
                <a16:creationId xmlns:a16="http://schemas.microsoft.com/office/drawing/2014/main" id="{75ABCB2B-C828-447C-8B1F-F77ADE0EEC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020785"/>
              </p:ext>
            </p:extLst>
          </p:nvPr>
        </p:nvGraphicFramePr>
        <p:xfrm>
          <a:off x="628650" y="1371600"/>
          <a:ext cx="7886700" cy="4805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4064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60DBE-59C6-364D-85F5-8EF325197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00975" cy="1063624"/>
          </a:xfrm>
        </p:spPr>
        <p:txBody>
          <a:bodyPr anchor="ctr">
            <a:normAutofit/>
          </a:bodyPr>
          <a:lstStyle/>
          <a:p>
            <a:r>
              <a:rPr lang="sl-SI" sz="3200" dirty="0"/>
              <a:t>TRAJNOSTNI CILJI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F77FEF7-1462-4866-B46F-89A0FEBBF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" r="7257"/>
          <a:stretch>
            <a:fillRect/>
          </a:stretch>
        </p:blipFill>
        <p:spPr bwMode="auto">
          <a:xfrm>
            <a:off x="1265524" y="1428751"/>
            <a:ext cx="7216101" cy="47482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303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60DBE-59C6-364D-85F5-8EF325197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0" y="457200"/>
            <a:ext cx="6924675" cy="714375"/>
          </a:xfrm>
        </p:spPr>
        <p:txBody>
          <a:bodyPr anchor="b">
            <a:normAutofit/>
          </a:bodyPr>
          <a:lstStyle/>
          <a:p>
            <a:r>
              <a:rPr lang="sl-SI" dirty="0"/>
              <a:t>STRATEGIJE EU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FEE32BF-EA67-4F5C-A306-091890FA5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1290177"/>
            <a:ext cx="3865404" cy="1420797"/>
          </a:xfrm>
          <a:prstGeom prst="rect">
            <a:avLst/>
          </a:prstGeom>
        </p:spPr>
      </p:pic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B04443A0-E49C-401E-8B60-DDAA0DE7F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43474" y="2194366"/>
            <a:ext cx="4839094" cy="3176911"/>
          </a:xfrm>
          <a:prstGeom prst="rect">
            <a:avLst/>
          </a:prstGeom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id="{520FF69B-91DF-4C25-9E00-91B1EBE4D8B9}"/>
              </a:ext>
            </a:extLst>
          </p:cNvPr>
          <p:cNvSpPr/>
          <p:nvPr/>
        </p:nvSpPr>
        <p:spPr>
          <a:xfrm>
            <a:off x="4572000" y="14294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„Postati prva podnebno nevtralna </a:t>
            </a:r>
          </a:p>
          <a:p>
            <a:r>
              <a:rPr lang="sl-SI" dirty="0">
                <a:solidFill>
                  <a:schemeClr val="bg1"/>
                </a:solidFill>
              </a:rPr>
              <a:t>celina do leta 2050.“</a:t>
            </a:r>
          </a:p>
        </p:txBody>
      </p:sp>
      <p:pic>
        <p:nvPicPr>
          <p:cNvPr id="9" name="Slika 8" descr="Slika, ki vsebuje besede nebo, trava, zunanje, rastlina&#10;&#10;Opis je samodejno ustvarjen">
            <a:extLst>
              <a:ext uri="{FF2B5EF4-FFF2-40B4-BE49-F238E27FC236}">
                <a16:creationId xmlns:a16="http://schemas.microsoft.com/office/drawing/2014/main" id="{80837C29-2B1D-4774-BF87-7EB3B2EDB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58" y="3358482"/>
            <a:ext cx="3024692" cy="2012795"/>
          </a:xfrm>
          <a:prstGeom prst="rect">
            <a:avLst/>
          </a:prstGeom>
        </p:spPr>
      </p:pic>
      <p:sp>
        <p:nvSpPr>
          <p:cNvPr id="10" name="Pravokotnik 9">
            <a:extLst>
              <a:ext uri="{FF2B5EF4-FFF2-40B4-BE49-F238E27FC236}">
                <a16:creationId xmlns:a16="http://schemas.microsoft.com/office/drawing/2014/main" id="{94B006E3-B8D2-45AF-B4D8-A2CE5754DEEB}"/>
              </a:ext>
            </a:extLst>
          </p:cNvPr>
          <p:cNvSpPr/>
          <p:nvPr/>
        </p:nvSpPr>
        <p:spPr>
          <a:xfrm>
            <a:off x="629840" y="2870547"/>
            <a:ext cx="3133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„Strategija od vil do vilic“</a:t>
            </a: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13" name="Označba mesta vsebine 3">
            <a:extLst>
              <a:ext uri="{FF2B5EF4-FFF2-40B4-BE49-F238E27FC236}">
                <a16:creationId xmlns:a16="http://schemas.microsoft.com/office/drawing/2014/main" id="{DB412362-6825-4FB7-AB47-3BCAE5473A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50" y="5489880"/>
            <a:ext cx="5686425" cy="129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20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60DBE-59C6-364D-85F5-8EF325197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144"/>
            <a:ext cx="7800975" cy="1063624"/>
          </a:xfrm>
        </p:spPr>
        <p:txBody>
          <a:bodyPr anchor="ctr">
            <a:normAutofit/>
          </a:bodyPr>
          <a:lstStyle/>
          <a:p>
            <a:r>
              <a:rPr lang="sl-SI" sz="3200" dirty="0"/>
              <a:t>STRATEGIJE</a:t>
            </a:r>
            <a:r>
              <a:rPr lang="sl-SI" dirty="0"/>
              <a:t> EU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0F860D8-229D-49BC-95B7-06F222D11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03" y="3982444"/>
            <a:ext cx="2445420" cy="2420842"/>
          </a:xfrm>
          <a:prstGeom prst="rect">
            <a:avLst/>
          </a:prstGeom>
        </p:spPr>
      </p:pic>
      <p:sp>
        <p:nvSpPr>
          <p:cNvPr id="3" name="Pravokotnik 2">
            <a:extLst>
              <a:ext uri="{FF2B5EF4-FFF2-40B4-BE49-F238E27FC236}">
                <a16:creationId xmlns:a16="http://schemas.microsoft.com/office/drawing/2014/main" id="{49AC460B-DDDE-4B6F-8C95-91B9DBB0CC49}"/>
              </a:ext>
            </a:extLst>
          </p:cNvPr>
          <p:cNvSpPr/>
          <p:nvPr/>
        </p:nvSpPr>
        <p:spPr>
          <a:xfrm>
            <a:off x="302803" y="3320735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„Strategija EU za </a:t>
            </a:r>
            <a:r>
              <a:rPr lang="sl-SI" sz="2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biotsko raznovrstnost </a:t>
            </a:r>
            <a:r>
              <a:rPr lang="sl-SI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 leta 2030“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71A607C-9F0C-4036-8D16-CC0CB76F2A1E}"/>
              </a:ext>
            </a:extLst>
          </p:cNvPr>
          <p:cNvSpPr txBox="1"/>
          <p:nvPr/>
        </p:nvSpPr>
        <p:spPr>
          <a:xfrm>
            <a:off x="3067050" y="3869289"/>
            <a:ext cx="37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highlight>
                  <a:srgbClr val="FFFF00"/>
                </a:highlight>
              </a:rPr>
              <a:t>Prehranska </a:t>
            </a:r>
            <a:r>
              <a:rPr lang="sl-SI" sz="2400" dirty="0">
                <a:highlight>
                  <a:srgbClr val="FFFF00"/>
                </a:highlight>
              </a:rPr>
              <a:t>politika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0AF06EE-CA83-4D83-B06D-18F767DCA045}"/>
              </a:ext>
            </a:extLst>
          </p:cNvPr>
          <p:cNvSpPr txBox="1"/>
          <p:nvPr/>
        </p:nvSpPr>
        <p:spPr>
          <a:xfrm>
            <a:off x="3415641" y="4622267"/>
            <a:ext cx="1754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highlight>
                  <a:srgbClr val="00FFFF"/>
                </a:highlight>
              </a:rPr>
              <a:t>Embalaža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60E20E38-86BA-4B19-B958-F27393615EDE}"/>
              </a:ext>
            </a:extLst>
          </p:cNvPr>
          <p:cNvSpPr txBox="1"/>
          <p:nvPr/>
        </p:nvSpPr>
        <p:spPr>
          <a:xfrm>
            <a:off x="5728360" y="4252985"/>
            <a:ext cx="37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highlight>
                  <a:srgbClr val="FF0000"/>
                </a:highlight>
              </a:rPr>
              <a:t>Kadri in </a:t>
            </a:r>
            <a:r>
              <a:rPr lang="sl-SI" sz="2400" dirty="0">
                <a:highlight>
                  <a:srgbClr val="FF0000"/>
                </a:highlight>
              </a:rPr>
              <a:t>kompetence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468EBF8-0E71-4561-B9A6-B6C223D51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803" y="1161503"/>
            <a:ext cx="4098110" cy="2168273"/>
          </a:xfrm>
          <a:prstGeom prst="rect">
            <a:avLst/>
          </a:prstGeom>
        </p:spPr>
      </p:pic>
      <p:sp>
        <p:nvSpPr>
          <p:cNvPr id="11" name="Pravokotnik 10">
            <a:extLst>
              <a:ext uri="{FF2B5EF4-FFF2-40B4-BE49-F238E27FC236}">
                <a16:creationId xmlns:a16="http://schemas.microsoft.com/office/drawing/2014/main" id="{6BE3A419-2115-43A1-9EDF-DA86EEAD0E3B}"/>
              </a:ext>
            </a:extLst>
          </p:cNvPr>
          <p:cNvSpPr/>
          <p:nvPr/>
        </p:nvSpPr>
        <p:spPr>
          <a:xfrm>
            <a:off x="5603726" y="739801"/>
            <a:ext cx="3826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Alkoholna</a:t>
            </a:r>
            <a:r>
              <a:rPr lang="sl-SI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politika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CF5C8B7E-5575-4677-A075-672E98D242D5}"/>
              </a:ext>
            </a:extLst>
          </p:cNvPr>
          <p:cNvSpPr/>
          <p:nvPr/>
        </p:nvSpPr>
        <p:spPr>
          <a:xfrm>
            <a:off x="5170005" y="494499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Evropski načrt boja proti raku</a:t>
            </a:r>
            <a:endParaRPr lang="sl-SI" sz="2400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BC3F801F-8150-4E28-A868-D011247AEEA2}"/>
              </a:ext>
            </a:extLst>
          </p:cNvPr>
          <p:cNvSpPr/>
          <p:nvPr/>
        </p:nvSpPr>
        <p:spPr>
          <a:xfrm>
            <a:off x="5455320" y="3594475"/>
            <a:ext cx="3594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Kultura zagotavljanja </a:t>
            </a:r>
            <a:r>
              <a:rPr lang="sl-SI" sz="2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varnosti</a:t>
            </a:r>
            <a:r>
              <a:rPr lang="sl-SI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 živil</a:t>
            </a:r>
            <a:endParaRPr lang="sl-SI" dirty="0">
              <a:solidFill>
                <a:schemeClr val="bg1"/>
              </a:solidFill>
              <a:highlight>
                <a:srgbClr val="FF00FF"/>
              </a:highlight>
            </a:endParaRP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C53DA023-7143-4651-990A-1238F429FB67}"/>
              </a:ext>
            </a:extLst>
          </p:cNvPr>
          <p:cNvSpPr txBox="1"/>
          <p:nvPr/>
        </p:nvSpPr>
        <p:spPr>
          <a:xfrm>
            <a:off x="5657850" y="5594692"/>
            <a:ext cx="37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highlight>
                  <a:srgbClr val="808000"/>
                </a:highlight>
              </a:rPr>
              <a:t>Strategija za manj izgub odpadne hrane</a:t>
            </a:r>
          </a:p>
        </p:txBody>
      </p:sp>
      <p:sp>
        <p:nvSpPr>
          <p:cNvPr id="18" name="Šestkotnik 17">
            <a:extLst>
              <a:ext uri="{FF2B5EF4-FFF2-40B4-BE49-F238E27FC236}">
                <a16:creationId xmlns:a16="http://schemas.microsoft.com/office/drawing/2014/main" id="{5DFC72B6-FC1F-4001-8888-8209B4278525}"/>
              </a:ext>
            </a:extLst>
          </p:cNvPr>
          <p:cNvSpPr/>
          <p:nvPr/>
        </p:nvSpPr>
        <p:spPr>
          <a:xfrm>
            <a:off x="748527" y="1365612"/>
            <a:ext cx="3051948" cy="190102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EU Code of Conduct for responsible business and marketing</a:t>
            </a:r>
            <a:endParaRPr lang="sl-SI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05CD2894-94C6-4026-BD70-4804806D9E7D}"/>
              </a:ext>
            </a:extLst>
          </p:cNvPr>
          <p:cNvSpPr txBox="1"/>
          <p:nvPr/>
        </p:nvSpPr>
        <p:spPr>
          <a:xfrm>
            <a:off x="2904590" y="5416715"/>
            <a:ext cx="27764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highlight>
                  <a:srgbClr val="00FF00"/>
                </a:highlight>
              </a:rPr>
              <a:t>Akcijski načrt za </a:t>
            </a:r>
          </a:p>
          <a:p>
            <a:r>
              <a:rPr lang="sl-SI" sz="2400" dirty="0">
                <a:highlight>
                  <a:srgbClr val="00FF00"/>
                </a:highlight>
              </a:rPr>
              <a:t>krožno gospodarstvo</a:t>
            </a:r>
          </a:p>
        </p:txBody>
      </p:sp>
    </p:spTree>
    <p:extLst>
      <p:ext uri="{BB962C8B-B14F-4D97-AF65-F5344CB8AC3E}">
        <p14:creationId xmlns:p14="http://schemas.microsoft.com/office/powerpoint/2010/main" val="2832082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>
            <a:extLst>
              <a:ext uri="{FF2B5EF4-FFF2-40B4-BE49-F238E27FC236}">
                <a16:creationId xmlns:a16="http://schemas.microsoft.com/office/drawing/2014/main" id="{06E43A90-C7F5-4EC4-8CB1-6C90C1BA9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623" y="3369799"/>
            <a:ext cx="1935342" cy="2877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6" name="Ograda številke diapozitiva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fld id="{20F93787-3E62-4A0E-B2A3-51DFDEBA67A1}" type="slidenum">
              <a:rPr lang="sl-SI" altLang="sl-SI" sz="105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6</a:t>
            </a:fld>
            <a:endParaRPr lang="sl-SI" altLang="sl-SI" sz="1050" dirty="0">
              <a:solidFill>
                <a:srgbClr val="000000"/>
              </a:solidFill>
            </a:endParaRPr>
          </a:p>
        </p:txBody>
      </p:sp>
      <p:sp>
        <p:nvSpPr>
          <p:cNvPr id="15" name="object 23"/>
          <p:cNvSpPr txBox="1">
            <a:spLocks noGrp="1"/>
          </p:cNvSpPr>
          <p:nvPr>
            <p:ph type="title"/>
          </p:nvPr>
        </p:nvSpPr>
        <p:spPr>
          <a:xfrm>
            <a:off x="2681791" y="1043428"/>
            <a:ext cx="5130458" cy="302234"/>
          </a:xfrm>
        </p:spPr>
        <p:txBody>
          <a:bodyPr vert="horz" wrap="square" lIns="0" tIns="1127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351">
              <a:spcBef>
                <a:spcPts val="89"/>
              </a:spcBef>
              <a:defRPr/>
            </a:pPr>
            <a:r>
              <a:rPr lang="sl-SI" sz="2100" dirty="0">
                <a:solidFill>
                  <a:schemeClr val="tx1"/>
                </a:solidFill>
                <a:cs typeface="Times New Roman" pitchFamily="18" charset="0"/>
              </a:rPr>
              <a:t>Splošni in specifični cilji SKP 2023-2027</a:t>
            </a:r>
            <a:endParaRPr sz="2400" spc="14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3545886" y="4953001"/>
            <a:ext cx="26462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b="1" dirty="0">
                <a:solidFill>
                  <a:srgbClr val="000000"/>
                </a:solidFill>
                <a:latin typeface="Arial"/>
              </a:rPr>
              <a:t>(1) Vzdržni dohodki in odpornost kmetij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b="1" dirty="0">
                <a:solidFill>
                  <a:srgbClr val="000000"/>
                </a:solidFill>
                <a:latin typeface="Arial"/>
              </a:rPr>
              <a:t>(2) Tržna usmerjenost in konkurenčnost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b="1" dirty="0">
                <a:solidFill>
                  <a:srgbClr val="000000"/>
                </a:solidFill>
                <a:latin typeface="Arial"/>
              </a:rPr>
              <a:t>(3) Izboljšanje položaja v verigah vrednosti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15154188"/>
              </p:ext>
            </p:extLst>
          </p:nvPr>
        </p:nvGraphicFramePr>
        <p:xfrm>
          <a:off x="2286000" y="1905000"/>
          <a:ext cx="457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PoljeZBesedilom 16"/>
          <p:cNvSpPr txBox="1"/>
          <p:nvPr/>
        </p:nvSpPr>
        <p:spPr>
          <a:xfrm>
            <a:off x="5924736" y="2402887"/>
            <a:ext cx="20522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b="1" dirty="0">
                <a:solidFill>
                  <a:srgbClr val="000000"/>
                </a:solidFill>
                <a:latin typeface="Arial"/>
              </a:rPr>
              <a:t>(7) Mladi kmetje, podjetništvo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b="1" dirty="0">
                <a:solidFill>
                  <a:srgbClr val="000000"/>
                </a:solidFill>
                <a:latin typeface="Arial"/>
              </a:rPr>
              <a:t>(8) Zaposlovanje, rast, socialna vključenost, lokalni razvoj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b="1" dirty="0">
                <a:solidFill>
                  <a:srgbClr val="000000"/>
                </a:solidFill>
                <a:latin typeface="Arial"/>
              </a:rPr>
              <a:t>(9) Izboljšanje odziva kmetijstva na zahteve družbe </a:t>
            </a:r>
          </a:p>
        </p:txBody>
      </p:sp>
      <p:sp>
        <p:nvSpPr>
          <p:cNvPr id="18" name="PoljeZBesedilom 17"/>
          <p:cNvSpPr txBox="1"/>
          <p:nvPr/>
        </p:nvSpPr>
        <p:spPr>
          <a:xfrm>
            <a:off x="1259886" y="2510899"/>
            <a:ext cx="2052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b="1" dirty="0">
                <a:solidFill>
                  <a:srgbClr val="000000"/>
                </a:solidFill>
                <a:latin typeface="Arial"/>
              </a:rPr>
              <a:t>(4) Podnebne spremembe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b="1" dirty="0">
                <a:solidFill>
                  <a:srgbClr val="000000"/>
                </a:solidFill>
                <a:latin typeface="Arial"/>
              </a:rPr>
              <a:t>(5) Trajnostni razvoj, učinkovito upravljanje naravnih virov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b="1" dirty="0">
                <a:solidFill>
                  <a:srgbClr val="000000"/>
                </a:solidFill>
                <a:latin typeface="Arial"/>
              </a:rPr>
              <a:t>(6) Varstvo biotske raznovrstnosti</a:t>
            </a:r>
          </a:p>
        </p:txBody>
      </p:sp>
      <p:sp>
        <p:nvSpPr>
          <p:cNvPr id="21" name="PoljeZBesedilom 20"/>
          <p:cNvSpPr txBox="1"/>
          <p:nvPr/>
        </p:nvSpPr>
        <p:spPr>
          <a:xfrm>
            <a:off x="2222739" y="1565893"/>
            <a:ext cx="529258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200" b="1" dirty="0">
                <a:solidFill>
                  <a:schemeClr val="bg1"/>
                </a:solidFill>
                <a:latin typeface="Arial"/>
                <a:cs typeface="Calibri" panose="020F0502020204030204" pitchFamily="34" charset="0"/>
              </a:rPr>
              <a:t>Spodbujanje znanja, inovacij in digitalizacije v kmetijstvu in na podeželskih območjih (HORIZONTALNI CILJ)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l-SI" sz="135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2" y="2259989"/>
            <a:ext cx="1047543" cy="1047543"/>
          </a:xfrm>
          <a:prstGeom prst="rect">
            <a:avLst/>
          </a:prstGeom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14025C48-C5F4-40EC-B2D9-F78710BA8599}"/>
              </a:ext>
            </a:extLst>
          </p:cNvPr>
          <p:cNvSpPr/>
          <p:nvPr/>
        </p:nvSpPr>
        <p:spPr>
          <a:xfrm>
            <a:off x="399539" y="261158"/>
            <a:ext cx="4505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200" b="1" dirty="0">
                <a:solidFill>
                  <a:srgbClr val="FF0000"/>
                </a:solidFill>
              </a:rPr>
              <a:t>NACIONALNE STRATEGIJE</a:t>
            </a:r>
          </a:p>
        </p:txBody>
      </p:sp>
      <p:pic>
        <p:nvPicPr>
          <p:cNvPr id="14" name="Označba mesta vsebine 5">
            <a:extLst>
              <a:ext uri="{FF2B5EF4-FFF2-40B4-BE49-F238E27FC236}">
                <a16:creationId xmlns:a16="http://schemas.microsoft.com/office/drawing/2014/main" id="{E61788B8-5902-409D-AC7F-B2029A6D7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6" y="4215121"/>
            <a:ext cx="3312114" cy="2141230"/>
          </a:xfr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320D75E2-B781-47B9-9E9F-78EB59039004}"/>
              </a:ext>
            </a:extLst>
          </p:cNvPr>
          <p:cNvSpPr/>
          <p:nvPr/>
        </p:nvSpPr>
        <p:spPr>
          <a:xfrm>
            <a:off x="-7897" y="3496337"/>
            <a:ext cx="32731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dirty="0">
                <a:solidFill>
                  <a:schemeClr val="bg1"/>
                </a:solidFill>
                <a:cs typeface="Times New Roman" pitchFamily="18" charset="0"/>
              </a:rPr>
              <a:t>Inštrument za odpornost</a:t>
            </a:r>
          </a:p>
          <a:p>
            <a:r>
              <a:rPr lang="sl-SI" sz="2400" dirty="0">
                <a:solidFill>
                  <a:schemeClr val="bg1"/>
                </a:solidFill>
                <a:cs typeface="Times New Roman" pitchFamily="18" charset="0"/>
              </a:rPr>
              <a:t> in okrevanje</a:t>
            </a:r>
            <a:endParaRPr lang="sl-SI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01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60DBE-59C6-364D-85F5-8EF325197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0" y="457201"/>
            <a:ext cx="7952185" cy="1104900"/>
          </a:xfrm>
        </p:spPr>
        <p:txBody>
          <a:bodyPr anchor="b">
            <a:normAutofit fontScale="90000"/>
          </a:bodyPr>
          <a:lstStyle/>
          <a:p>
            <a:r>
              <a:rPr lang="sl-SI" dirty="0"/>
              <a:t>ZBORNICA KMETIJSKIH IN ŽIVILSKIH PODJETIJ SMO </a:t>
            </a:r>
            <a:r>
              <a:rPr lang="sl-SI" sz="4400" dirty="0"/>
              <a:t>PONOSNI DEL GZS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077B4394-474C-45AE-BF0C-50B561FC86F2}"/>
              </a:ext>
            </a:extLst>
          </p:cNvPr>
          <p:cNvSpPr/>
          <p:nvPr/>
        </p:nvSpPr>
        <p:spPr>
          <a:xfrm>
            <a:off x="314325" y="2116842"/>
            <a:ext cx="40767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altLang="sl-SI" sz="2400" b="1" dirty="0">
                <a:solidFill>
                  <a:schemeClr val="bg1"/>
                </a:solidFill>
                <a:cs typeface="Calibri" panose="020F0502020204030204" pitchFamily="34" charset="0"/>
              </a:rPr>
              <a:t>Obstajamo, ker obstajate VI, naši člani </a:t>
            </a:r>
          </a:p>
          <a:p>
            <a:endParaRPr lang="sl-SI" altLang="sl-SI" sz="2400" b="1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altLang="sl-SI" sz="2400" b="1" dirty="0">
                <a:solidFill>
                  <a:schemeClr val="bg1"/>
                </a:solidFill>
                <a:cs typeface="Calibri" panose="020F0502020204030204" pitchFamily="34" charset="0"/>
              </a:rPr>
              <a:t>Delujemo, ker delujete VI naši člani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altLang="sl-SI" sz="2400" b="1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altLang="sl-SI" sz="2400" b="1" dirty="0">
                <a:solidFill>
                  <a:schemeClr val="bg1"/>
                </a:solidFill>
                <a:cs typeface="Calibri" panose="020F0502020204030204" pitchFamily="34" charset="0"/>
              </a:rPr>
              <a:t>Verjamemo, da le sodelovanje obrodi želene sadove</a:t>
            </a:r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122763B5-553A-451B-837C-ABF0A15CC14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71" b="-2"/>
          <a:stretch/>
        </p:blipFill>
        <p:spPr bwMode="auto">
          <a:xfrm>
            <a:off x="4496926" y="2069498"/>
            <a:ext cx="4647074" cy="1755504"/>
          </a:xfrm>
          <a:custGeom>
            <a:avLst/>
            <a:gdLst/>
            <a:ahLst/>
            <a:cxnLst/>
            <a:rect l="l" t="t" r="r" b="b"/>
            <a:pathLst>
              <a:path w="9526226" h="3405188">
                <a:moveTo>
                  <a:pt x="1617925" y="0"/>
                </a:moveTo>
                <a:lnTo>
                  <a:pt x="2711158" y="0"/>
                </a:lnTo>
                <a:lnTo>
                  <a:pt x="3027357" y="0"/>
                </a:lnTo>
                <a:lnTo>
                  <a:pt x="3491324" y="0"/>
                </a:lnTo>
                <a:lnTo>
                  <a:pt x="5200853" y="0"/>
                </a:lnTo>
                <a:lnTo>
                  <a:pt x="9526226" y="0"/>
                </a:lnTo>
                <a:lnTo>
                  <a:pt x="9526226" y="3405188"/>
                </a:lnTo>
                <a:lnTo>
                  <a:pt x="0" y="3405188"/>
                </a:lnTo>
                <a:lnTo>
                  <a:pt x="1596" y="3337395"/>
                </a:lnTo>
                <a:cubicBezTo>
                  <a:pt x="68390" y="1928213"/>
                  <a:pt x="632836" y="708413"/>
                  <a:pt x="1595801" y="14997"/>
                </a:cubicBezTo>
                <a:close/>
              </a:path>
            </a:pathLst>
          </a:custGeom>
          <a:noFill/>
        </p:spPr>
      </p:pic>
      <p:pic>
        <p:nvPicPr>
          <p:cNvPr id="7" name="Picture 4" descr="Gospodarska zbornica Slovenije">
            <a:extLst>
              <a:ext uri="{FF2B5EF4-FFF2-40B4-BE49-F238E27FC236}">
                <a16:creationId xmlns:a16="http://schemas.microsoft.com/office/drawing/2014/main" id="{AAF8CDF7-324C-4964-92D2-BCEA1F6784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1" r="-1" b="7983"/>
          <a:stretch/>
        </p:blipFill>
        <p:spPr bwMode="auto">
          <a:xfrm>
            <a:off x="4496926" y="3825002"/>
            <a:ext cx="4647074" cy="2213635"/>
          </a:xfrm>
          <a:custGeom>
            <a:avLst/>
            <a:gdLst/>
            <a:ahLst/>
            <a:cxnLst/>
            <a:rect l="l" t="t" r="r" b="b"/>
            <a:pathLst>
              <a:path w="9531324" h="3405187">
                <a:moveTo>
                  <a:pt x="3977" y="0"/>
                </a:moveTo>
                <a:lnTo>
                  <a:pt x="9531324" y="0"/>
                </a:lnTo>
                <a:lnTo>
                  <a:pt x="9531324" y="3405187"/>
                </a:lnTo>
                <a:lnTo>
                  <a:pt x="5205951" y="3405187"/>
                </a:lnTo>
                <a:lnTo>
                  <a:pt x="3496422" y="3405187"/>
                </a:lnTo>
                <a:lnTo>
                  <a:pt x="3032455" y="3405187"/>
                </a:lnTo>
                <a:lnTo>
                  <a:pt x="2716256" y="3405187"/>
                </a:lnTo>
                <a:lnTo>
                  <a:pt x="2502754" y="3405187"/>
                </a:lnTo>
                <a:lnTo>
                  <a:pt x="2390998" y="3327786"/>
                </a:lnTo>
                <a:cubicBezTo>
                  <a:pt x="2217180" y="3200295"/>
                  <a:pt x="2046553" y="3062584"/>
                  <a:pt x="1874350" y="2922001"/>
                </a:cubicBezTo>
                <a:cubicBezTo>
                  <a:pt x="928725" y="2150026"/>
                  <a:pt x="0" y="1516318"/>
                  <a:pt x="0" y="16884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96AFC473-A39B-4DAC-9F5E-E48B90DABDE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4" y="4877000"/>
            <a:ext cx="1495425" cy="1161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4859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60DBE-59C6-364D-85F5-8EF325197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sl-SI" sz="4100" dirty="0"/>
              <a:t>NAŠA MOČ </a:t>
            </a:r>
            <a:r>
              <a:rPr lang="sl-SI" sz="3200" dirty="0"/>
              <a:t>JE -  236 ČLANOV PODJETIJ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DA64DE78-BC88-4876-B696-715CA078F8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1266738" y="1843689"/>
            <a:ext cx="6476302" cy="4177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8030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60DBE-59C6-364D-85F5-8EF325197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sl-SI" sz="4100" dirty="0"/>
              <a:t>NAŠA MOČ </a:t>
            </a:r>
            <a:r>
              <a:rPr lang="sl-SI" sz="3200" dirty="0"/>
              <a:t>JE -  236 ČLANOV PODJETIJ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1CF3FA3-D248-4C17-B20E-713AD508B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406" y="1820410"/>
            <a:ext cx="6162376" cy="430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2208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43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43" id="{9419EAF0-555F-394D-B382-C44FC8684E2A}" vid="{8A1BF922-8395-5E45-A9BD-57935A122CD7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Theme43</Template>
  <TotalTime>321</TotalTime>
  <Words>406</Words>
  <Application>Microsoft Office PowerPoint</Application>
  <PresentationFormat>Diaprojekcija na zaslonu (4:3)</PresentationFormat>
  <Paragraphs>112</Paragraphs>
  <Slides>14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8" baseType="lpstr">
      <vt:lpstr>Arial</vt:lpstr>
      <vt:lpstr>Calibri</vt:lpstr>
      <vt:lpstr>Trebuchet MS</vt:lpstr>
      <vt:lpstr>Theme43</vt:lpstr>
      <vt:lpstr>PowerPointova predstavitev</vt:lpstr>
      <vt:lpstr>IZZIVI 21. STOLETJA</vt:lpstr>
      <vt:lpstr>TRAJNOSTNI CILJI</vt:lpstr>
      <vt:lpstr>STRATEGIJE EU</vt:lpstr>
      <vt:lpstr>STRATEGIJE EU</vt:lpstr>
      <vt:lpstr>Splošni in specifični cilji SKP 2023-2027</vt:lpstr>
      <vt:lpstr>ZBORNICA KMETIJSKIH IN ŽIVILSKIH PODJETIJ SMO PONOSNI DEL GZS</vt:lpstr>
      <vt:lpstr>NAŠA MOČ JE -  236 ČLANOV PODJETIJ</vt:lpstr>
      <vt:lpstr>NAŠA MOČ JE -  236 ČLANOV PODJETIJ</vt:lpstr>
      <vt:lpstr>PowerPointova predstavitev</vt:lpstr>
      <vt:lpstr>ZA VAS </vt:lpstr>
      <vt:lpstr>ŠTEVILNI PROJEKTI IN IZOBRAŽEVANJA</vt:lpstr>
      <vt:lpstr>VREDNOTE KI JIH DELIMO </vt:lpstr>
      <vt:lpstr>SMO PRIPRAVLJENI NA NOVE IZZIVE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Samo Grčman</dc:creator>
  <cp:lastModifiedBy>Matej Kirn</cp:lastModifiedBy>
  <cp:revision>17</cp:revision>
  <dcterms:created xsi:type="dcterms:W3CDTF">2021-06-11T05:44:12Z</dcterms:created>
  <dcterms:modified xsi:type="dcterms:W3CDTF">2021-06-15T09:39:01Z</dcterms:modified>
</cp:coreProperties>
</file>